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6"/>
  </p:notesMasterIdLst>
  <p:sldIdLst>
    <p:sldId id="282" r:id="rId5"/>
    <p:sldId id="288" r:id="rId6"/>
    <p:sldId id="284" r:id="rId7"/>
    <p:sldId id="289" r:id="rId8"/>
    <p:sldId id="290" r:id="rId9"/>
    <p:sldId id="283" r:id="rId10"/>
    <p:sldId id="286" r:id="rId11"/>
    <p:sldId id="287" r:id="rId12"/>
    <p:sldId id="256" r:id="rId13"/>
    <p:sldId id="276" r:id="rId14"/>
    <p:sldId id="257" r:id="rId15"/>
    <p:sldId id="258" r:id="rId16"/>
    <p:sldId id="263" r:id="rId17"/>
    <p:sldId id="281" r:id="rId18"/>
    <p:sldId id="266" r:id="rId19"/>
    <p:sldId id="262" r:id="rId20"/>
    <p:sldId id="268" r:id="rId21"/>
    <p:sldId id="280" r:id="rId22"/>
    <p:sldId id="270" r:id="rId23"/>
    <p:sldId id="271" r:id="rId24"/>
    <p:sldId id="260" r:id="rId25"/>
  </p:sldIdLst>
  <p:sldSz cx="12192000" cy="6858000"/>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B0B799-A104-441D-B8E0-7EB164B05770}" v="5" dt="2019-08-12T15:47:19.9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90" autoAdjust="0"/>
    <p:restoredTop sz="73836" autoAdjust="0"/>
  </p:normalViewPr>
  <p:slideViewPr>
    <p:cSldViewPr snapToGrid="0">
      <p:cViewPr varScale="1">
        <p:scale>
          <a:sx n="78" d="100"/>
          <a:sy n="78" d="100"/>
        </p:scale>
        <p:origin x="1212" y="9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raghty, Jennifer" userId="23605662-e5b8-472a-85bc-125de61f994c" providerId="ADAL" clId="{97AC411B-0617-4270-9735-C5E880BE9F91}"/>
    <pc:docChg chg="modSld">
      <pc:chgData name="Geraghty, Jennifer" userId="23605662-e5b8-472a-85bc-125de61f994c" providerId="ADAL" clId="{97AC411B-0617-4270-9735-C5E880BE9F91}" dt="2019-08-12T15:47:19.923" v="4" actId="6549"/>
      <pc:docMkLst>
        <pc:docMk/>
      </pc:docMkLst>
      <pc:sldChg chg="modNotesTx">
        <pc:chgData name="Geraghty, Jennifer" userId="23605662-e5b8-472a-85bc-125de61f994c" providerId="ADAL" clId="{97AC411B-0617-4270-9735-C5E880BE9F91}" dt="2019-08-12T15:47:09.347" v="2" actId="6549"/>
        <pc:sldMkLst>
          <pc:docMk/>
          <pc:sldMk cId="3909360465" sldId="283"/>
        </pc:sldMkLst>
      </pc:sldChg>
      <pc:sldChg chg="modNotesTx">
        <pc:chgData name="Geraghty, Jennifer" userId="23605662-e5b8-472a-85bc-125de61f994c" providerId="ADAL" clId="{97AC411B-0617-4270-9735-C5E880BE9F91}" dt="2019-08-12T15:47:00.744" v="1" actId="20577"/>
        <pc:sldMkLst>
          <pc:docMk/>
          <pc:sldMk cId="4079683092" sldId="284"/>
        </pc:sldMkLst>
      </pc:sldChg>
      <pc:sldChg chg="modNotesTx">
        <pc:chgData name="Geraghty, Jennifer" userId="23605662-e5b8-472a-85bc-125de61f994c" providerId="ADAL" clId="{97AC411B-0617-4270-9735-C5E880BE9F91}" dt="2019-08-12T15:47:19.923" v="4" actId="6549"/>
        <pc:sldMkLst>
          <pc:docMk/>
          <pc:sldMk cId="4084876716" sldId="286"/>
        </pc:sldMkLst>
      </pc:sldChg>
      <pc:sldChg chg="modNotesTx">
        <pc:chgData name="Geraghty, Jennifer" userId="23605662-e5b8-472a-85bc-125de61f994c" providerId="ADAL" clId="{97AC411B-0617-4270-9735-C5E880BE9F91}" dt="2019-08-12T15:46:54.869" v="0" actId="20577"/>
        <pc:sldMkLst>
          <pc:docMk/>
          <pc:sldMk cId="1646695063" sldId="28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5300"/>
          </a:xfrm>
          <a:prstGeom prst="rect">
            <a:avLst/>
          </a:prstGeom>
        </p:spPr>
        <p:txBody>
          <a:bodyPr vert="horz" lIns="91440" tIns="45720" rIns="91440" bIns="45720" rtlCol="0"/>
          <a:lstStyle>
            <a:lvl1pPr algn="r">
              <a:defRPr sz="1200"/>
            </a:lvl1pPr>
          </a:lstStyle>
          <a:p>
            <a:fld id="{20A9A10E-41ED-473D-94B4-5B81A358AF82}" type="datetimeFigureOut">
              <a:rPr lang="en-GB" smtClean="0"/>
              <a:t>12/08/2019</a:t>
            </a:fld>
            <a:endParaRPr lang="en-GB"/>
          </a:p>
        </p:txBody>
      </p:sp>
      <p:sp>
        <p:nvSpPr>
          <p:cNvPr id="4" name="Slide Image Placeholder 3"/>
          <p:cNvSpPr>
            <a:spLocks noGrp="1" noRot="1" noChangeAspect="1"/>
          </p:cNvSpPr>
          <p:nvPr>
            <p:ph type="sldImg" idx="2"/>
          </p:nvPr>
        </p:nvSpPr>
        <p:spPr>
          <a:xfrm>
            <a:off x="438150" y="1235075"/>
            <a:ext cx="5921375" cy="3332163"/>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51388"/>
            <a:ext cx="5438775" cy="38893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8950"/>
            <a:ext cx="2946400" cy="4953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378950"/>
            <a:ext cx="2946400" cy="495300"/>
          </a:xfrm>
          <a:prstGeom prst="rect">
            <a:avLst/>
          </a:prstGeom>
        </p:spPr>
        <p:txBody>
          <a:bodyPr vert="horz" lIns="91440" tIns="45720" rIns="91440" bIns="45720" rtlCol="0" anchor="b"/>
          <a:lstStyle>
            <a:lvl1pPr algn="r">
              <a:defRPr sz="1200"/>
            </a:lvl1pPr>
          </a:lstStyle>
          <a:p>
            <a:fld id="{9E1FB4C0-6F3D-40F5-B7F9-9CF8D2EE80FE}" type="slidenum">
              <a:rPr lang="en-GB" smtClean="0"/>
              <a:t>‹#›</a:t>
            </a:fld>
            <a:endParaRPr lang="en-GB"/>
          </a:p>
        </p:txBody>
      </p:sp>
    </p:spTree>
    <p:extLst>
      <p:ext uri="{BB962C8B-B14F-4D97-AF65-F5344CB8AC3E}">
        <p14:creationId xmlns:p14="http://schemas.microsoft.com/office/powerpoint/2010/main" val="10567272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E1FB4C0-6F3D-40F5-B7F9-9CF8D2EE80FE}" type="slidenum">
              <a:rPr lang="en-GB" smtClean="0"/>
              <a:t>2</a:t>
            </a:fld>
            <a:endParaRPr lang="en-GB"/>
          </a:p>
        </p:txBody>
      </p:sp>
    </p:spTree>
    <p:extLst>
      <p:ext uri="{BB962C8B-B14F-4D97-AF65-F5344CB8AC3E}">
        <p14:creationId xmlns:p14="http://schemas.microsoft.com/office/powerpoint/2010/main" val="1367758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E1FB4C0-6F3D-40F5-B7F9-9CF8D2EE80FE}" type="slidenum">
              <a:rPr lang="en-GB" smtClean="0"/>
              <a:t>3</a:t>
            </a:fld>
            <a:endParaRPr lang="en-GB"/>
          </a:p>
        </p:txBody>
      </p:sp>
    </p:spTree>
    <p:extLst>
      <p:ext uri="{BB962C8B-B14F-4D97-AF65-F5344CB8AC3E}">
        <p14:creationId xmlns:p14="http://schemas.microsoft.com/office/powerpoint/2010/main" val="10882376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E1FB4C0-6F3D-40F5-B7F9-9CF8D2EE80FE}" type="slidenum">
              <a:rPr lang="en-GB" smtClean="0"/>
              <a:t>6</a:t>
            </a:fld>
            <a:endParaRPr lang="en-GB"/>
          </a:p>
        </p:txBody>
      </p:sp>
    </p:spTree>
    <p:extLst>
      <p:ext uri="{BB962C8B-B14F-4D97-AF65-F5344CB8AC3E}">
        <p14:creationId xmlns:p14="http://schemas.microsoft.com/office/powerpoint/2010/main" val="14392657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E1FB4C0-6F3D-40F5-B7F9-9CF8D2EE80FE}" type="slidenum">
              <a:rPr lang="en-GB" smtClean="0"/>
              <a:t>7</a:t>
            </a:fld>
            <a:endParaRPr lang="en-GB"/>
          </a:p>
        </p:txBody>
      </p:sp>
    </p:spTree>
    <p:extLst>
      <p:ext uri="{BB962C8B-B14F-4D97-AF65-F5344CB8AC3E}">
        <p14:creationId xmlns:p14="http://schemas.microsoft.com/office/powerpoint/2010/main" val="23268083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MITS Node: A node with either (</a:t>
            </a:r>
            <a:r>
              <a:rPr lang="en-GB" dirty="0" err="1"/>
              <a:t>i</a:t>
            </a:r>
            <a:r>
              <a:rPr lang="en-GB" dirty="0"/>
              <a:t>) more than 4 Transmission Circuits; or (ii) 2 or more Transmission Circuits and a Grid Supply Point.</a:t>
            </a:r>
          </a:p>
          <a:p>
            <a:endParaRPr lang="en-GB" dirty="0"/>
          </a:p>
          <a:p>
            <a:r>
              <a:rPr lang="en-GB" dirty="0"/>
              <a:t>Radial circuits are single ‘spurs’ that link generation and/or demand in one location to the wider interconnected transmission network.</a:t>
            </a:r>
          </a:p>
        </p:txBody>
      </p:sp>
      <p:sp>
        <p:nvSpPr>
          <p:cNvPr id="4" name="Slide Number Placeholder 3"/>
          <p:cNvSpPr>
            <a:spLocks noGrp="1"/>
          </p:cNvSpPr>
          <p:nvPr>
            <p:ph type="sldNum" sz="quarter" idx="5"/>
          </p:nvPr>
        </p:nvSpPr>
        <p:spPr/>
        <p:txBody>
          <a:bodyPr/>
          <a:lstStyle/>
          <a:p>
            <a:fld id="{9E1FB4C0-6F3D-40F5-B7F9-9CF8D2EE80FE}" type="slidenum">
              <a:rPr lang="en-GB" smtClean="0"/>
              <a:t>10</a:t>
            </a:fld>
            <a:endParaRPr lang="en-GB"/>
          </a:p>
        </p:txBody>
      </p:sp>
    </p:spTree>
    <p:extLst>
      <p:ext uri="{BB962C8B-B14F-4D97-AF65-F5344CB8AC3E}">
        <p14:creationId xmlns:p14="http://schemas.microsoft.com/office/powerpoint/2010/main" val="13984349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60D0FD0-8E83-4C7D-9A96-1E369CA3C38A}" type="datetimeFigureOut">
              <a:rPr lang="en-GB" smtClean="0"/>
              <a:t>12/08/2019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E73CD58-B3D9-4FF2-9158-080F13BC7AB1}" type="slidenum">
              <a:rPr lang="en-GB" smtClean="0"/>
              <a:t>‹#›</a:t>
            </a:fld>
            <a:endParaRPr lang="en-GB" dirty="0"/>
          </a:p>
        </p:txBody>
      </p:sp>
    </p:spTree>
    <p:extLst>
      <p:ext uri="{BB962C8B-B14F-4D97-AF65-F5344CB8AC3E}">
        <p14:creationId xmlns:p14="http://schemas.microsoft.com/office/powerpoint/2010/main" val="3380463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60D0FD0-8E83-4C7D-9A96-1E369CA3C38A}" type="datetimeFigureOut">
              <a:rPr lang="en-GB" smtClean="0"/>
              <a:t>12/08/2019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E73CD58-B3D9-4FF2-9158-080F13BC7AB1}" type="slidenum">
              <a:rPr lang="en-GB" smtClean="0"/>
              <a:t>‹#›</a:t>
            </a:fld>
            <a:endParaRPr lang="en-GB" dirty="0"/>
          </a:p>
        </p:txBody>
      </p:sp>
    </p:spTree>
    <p:extLst>
      <p:ext uri="{BB962C8B-B14F-4D97-AF65-F5344CB8AC3E}">
        <p14:creationId xmlns:p14="http://schemas.microsoft.com/office/powerpoint/2010/main" val="3277831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60D0FD0-8E83-4C7D-9A96-1E369CA3C38A}" type="datetimeFigureOut">
              <a:rPr lang="en-GB" smtClean="0"/>
              <a:t>12/08/2019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E73CD58-B3D9-4FF2-9158-080F13BC7AB1}" type="slidenum">
              <a:rPr lang="en-GB" smtClean="0"/>
              <a:t>‹#›</a:t>
            </a:fld>
            <a:endParaRPr lang="en-GB" dirty="0"/>
          </a:p>
        </p:txBody>
      </p:sp>
    </p:spTree>
    <p:extLst>
      <p:ext uri="{BB962C8B-B14F-4D97-AF65-F5344CB8AC3E}">
        <p14:creationId xmlns:p14="http://schemas.microsoft.com/office/powerpoint/2010/main" val="37085484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60D0FD0-8E83-4C7D-9A96-1E369CA3C38A}" type="datetimeFigureOut">
              <a:rPr lang="en-GB" smtClean="0"/>
              <a:t>12/08/2019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E73CD58-B3D9-4FF2-9158-080F13BC7AB1}" type="slidenum">
              <a:rPr lang="en-GB" smtClean="0"/>
              <a:t>‹#›</a:t>
            </a:fld>
            <a:endParaRPr lang="en-GB" dirty="0"/>
          </a:p>
        </p:txBody>
      </p:sp>
    </p:spTree>
    <p:extLst>
      <p:ext uri="{BB962C8B-B14F-4D97-AF65-F5344CB8AC3E}">
        <p14:creationId xmlns:p14="http://schemas.microsoft.com/office/powerpoint/2010/main" val="1181928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60D0FD0-8E83-4C7D-9A96-1E369CA3C38A}" type="datetimeFigureOut">
              <a:rPr lang="en-GB" smtClean="0"/>
              <a:t>12/08/2019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E73CD58-B3D9-4FF2-9158-080F13BC7AB1}" type="slidenum">
              <a:rPr lang="en-GB" smtClean="0"/>
              <a:t>‹#›</a:t>
            </a:fld>
            <a:endParaRPr lang="en-GB" dirty="0"/>
          </a:p>
        </p:txBody>
      </p:sp>
    </p:spTree>
    <p:extLst>
      <p:ext uri="{BB962C8B-B14F-4D97-AF65-F5344CB8AC3E}">
        <p14:creationId xmlns:p14="http://schemas.microsoft.com/office/powerpoint/2010/main" val="12366312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60D0FD0-8E83-4C7D-9A96-1E369CA3C38A}" type="datetimeFigureOut">
              <a:rPr lang="en-GB" smtClean="0"/>
              <a:t>12/08/2019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8E73CD58-B3D9-4FF2-9158-080F13BC7AB1}" type="slidenum">
              <a:rPr lang="en-GB" smtClean="0"/>
              <a:t>‹#›</a:t>
            </a:fld>
            <a:endParaRPr lang="en-GB" dirty="0"/>
          </a:p>
        </p:txBody>
      </p:sp>
    </p:spTree>
    <p:extLst>
      <p:ext uri="{BB962C8B-B14F-4D97-AF65-F5344CB8AC3E}">
        <p14:creationId xmlns:p14="http://schemas.microsoft.com/office/powerpoint/2010/main" val="1629551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60D0FD0-8E83-4C7D-9A96-1E369CA3C38A}" type="datetimeFigureOut">
              <a:rPr lang="en-GB" smtClean="0"/>
              <a:t>12/08/2019</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8E73CD58-B3D9-4FF2-9158-080F13BC7AB1}" type="slidenum">
              <a:rPr lang="en-GB" smtClean="0"/>
              <a:t>‹#›</a:t>
            </a:fld>
            <a:endParaRPr lang="en-GB" dirty="0"/>
          </a:p>
        </p:txBody>
      </p:sp>
    </p:spTree>
    <p:extLst>
      <p:ext uri="{BB962C8B-B14F-4D97-AF65-F5344CB8AC3E}">
        <p14:creationId xmlns:p14="http://schemas.microsoft.com/office/powerpoint/2010/main" val="22235733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60D0FD0-8E83-4C7D-9A96-1E369CA3C38A}" type="datetimeFigureOut">
              <a:rPr lang="en-GB" smtClean="0"/>
              <a:t>12/08/2019</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8E73CD58-B3D9-4FF2-9158-080F13BC7AB1}" type="slidenum">
              <a:rPr lang="en-GB" smtClean="0"/>
              <a:t>‹#›</a:t>
            </a:fld>
            <a:endParaRPr lang="en-GB" dirty="0"/>
          </a:p>
        </p:txBody>
      </p:sp>
    </p:spTree>
    <p:extLst>
      <p:ext uri="{BB962C8B-B14F-4D97-AF65-F5344CB8AC3E}">
        <p14:creationId xmlns:p14="http://schemas.microsoft.com/office/powerpoint/2010/main" val="3526706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0D0FD0-8E83-4C7D-9A96-1E369CA3C38A}" type="datetimeFigureOut">
              <a:rPr lang="en-GB" smtClean="0"/>
              <a:t>12/08/2019</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8E73CD58-B3D9-4FF2-9158-080F13BC7AB1}" type="slidenum">
              <a:rPr lang="en-GB" smtClean="0"/>
              <a:t>‹#›</a:t>
            </a:fld>
            <a:endParaRPr lang="en-GB" dirty="0"/>
          </a:p>
        </p:txBody>
      </p:sp>
    </p:spTree>
    <p:extLst>
      <p:ext uri="{BB962C8B-B14F-4D97-AF65-F5344CB8AC3E}">
        <p14:creationId xmlns:p14="http://schemas.microsoft.com/office/powerpoint/2010/main" val="3428947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60D0FD0-8E83-4C7D-9A96-1E369CA3C38A}" type="datetimeFigureOut">
              <a:rPr lang="en-GB" smtClean="0"/>
              <a:t>12/08/2019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8E73CD58-B3D9-4FF2-9158-080F13BC7AB1}" type="slidenum">
              <a:rPr lang="en-GB" smtClean="0"/>
              <a:t>‹#›</a:t>
            </a:fld>
            <a:endParaRPr lang="en-GB" dirty="0"/>
          </a:p>
        </p:txBody>
      </p:sp>
    </p:spTree>
    <p:extLst>
      <p:ext uri="{BB962C8B-B14F-4D97-AF65-F5344CB8AC3E}">
        <p14:creationId xmlns:p14="http://schemas.microsoft.com/office/powerpoint/2010/main" val="29418310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60D0FD0-8E83-4C7D-9A96-1E369CA3C38A}" type="datetimeFigureOut">
              <a:rPr lang="en-GB" smtClean="0"/>
              <a:t>12/08/2019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8E73CD58-B3D9-4FF2-9158-080F13BC7AB1}" type="slidenum">
              <a:rPr lang="en-GB" smtClean="0"/>
              <a:t>‹#›</a:t>
            </a:fld>
            <a:endParaRPr lang="en-GB" dirty="0"/>
          </a:p>
        </p:txBody>
      </p:sp>
    </p:spTree>
    <p:extLst>
      <p:ext uri="{BB962C8B-B14F-4D97-AF65-F5344CB8AC3E}">
        <p14:creationId xmlns:p14="http://schemas.microsoft.com/office/powerpoint/2010/main" val="1496272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0D0FD0-8E83-4C7D-9A96-1E369CA3C38A}" type="datetimeFigureOut">
              <a:rPr lang="en-GB" smtClean="0"/>
              <a:t>12/08/2019</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73CD58-B3D9-4FF2-9158-080F13BC7AB1}" type="slidenum">
              <a:rPr lang="en-GB" smtClean="0"/>
              <a:t>‹#›</a:t>
            </a:fld>
            <a:endParaRPr lang="en-GB" dirty="0"/>
          </a:p>
        </p:txBody>
      </p:sp>
    </p:spTree>
    <p:extLst>
      <p:ext uri="{BB962C8B-B14F-4D97-AF65-F5344CB8AC3E}">
        <p14:creationId xmlns:p14="http://schemas.microsoft.com/office/powerpoint/2010/main" val="29861718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4000" b="1" dirty="0">
                <a:solidFill>
                  <a:srgbClr val="002060"/>
                </a:solidFill>
              </a:rPr>
              <a:t>CMP320</a:t>
            </a:r>
            <a:br>
              <a:rPr lang="en-GB" sz="3600" b="1" dirty="0">
                <a:solidFill>
                  <a:srgbClr val="002060"/>
                </a:solidFill>
              </a:rPr>
            </a:br>
            <a:r>
              <a:rPr lang="en-GB" sz="3200" dirty="0">
                <a:solidFill>
                  <a:srgbClr val="002060"/>
                </a:solidFill>
              </a:rPr>
              <a:t>Island MITS Radial Link Security Factor </a:t>
            </a:r>
            <a:endParaRPr lang="en-GB" sz="3100" b="1" dirty="0">
              <a:solidFill>
                <a:srgbClr val="002060"/>
              </a:solidFill>
            </a:endParaRPr>
          </a:p>
        </p:txBody>
      </p:sp>
      <p:sp>
        <p:nvSpPr>
          <p:cNvPr id="3" name="Subtitle 2"/>
          <p:cNvSpPr>
            <a:spLocks noGrp="1"/>
          </p:cNvSpPr>
          <p:nvPr>
            <p:ph type="subTitle" idx="1"/>
          </p:nvPr>
        </p:nvSpPr>
        <p:spPr/>
        <p:txBody>
          <a:bodyPr>
            <a:normAutofit fontScale="77500" lnSpcReduction="20000"/>
          </a:bodyPr>
          <a:lstStyle/>
          <a:p>
            <a:endParaRPr lang="en-GB" dirty="0">
              <a:solidFill>
                <a:srgbClr val="002060"/>
              </a:solidFill>
            </a:endParaRPr>
          </a:p>
          <a:p>
            <a:endParaRPr lang="en-GB" dirty="0">
              <a:solidFill>
                <a:srgbClr val="002060"/>
              </a:solidFill>
            </a:endParaRPr>
          </a:p>
          <a:p>
            <a:r>
              <a:rPr lang="en-GB" dirty="0">
                <a:solidFill>
                  <a:srgbClr val="002060"/>
                </a:solidFill>
              </a:rPr>
              <a:t>Jennifer Geraghty for SSE Generation Ltd.</a:t>
            </a:r>
          </a:p>
          <a:p>
            <a:r>
              <a:rPr lang="en-GB" dirty="0">
                <a:solidFill>
                  <a:srgbClr val="002060"/>
                </a:solidFill>
              </a:rPr>
              <a:t>Additional Slides for Special CUSC Panel Meeting </a:t>
            </a:r>
          </a:p>
          <a:p>
            <a:r>
              <a:rPr lang="en-GB" dirty="0">
                <a:solidFill>
                  <a:srgbClr val="002060"/>
                </a:solidFill>
              </a:rPr>
              <a:t>13</a:t>
            </a:r>
            <a:r>
              <a:rPr lang="en-GB" baseline="30000" dirty="0">
                <a:solidFill>
                  <a:srgbClr val="002060"/>
                </a:solidFill>
              </a:rPr>
              <a:t>th</a:t>
            </a:r>
            <a:r>
              <a:rPr lang="en-GB" dirty="0">
                <a:solidFill>
                  <a:srgbClr val="002060"/>
                </a:solidFill>
              </a:rPr>
              <a:t> August 2019</a:t>
            </a:r>
          </a:p>
        </p:txBody>
      </p:sp>
    </p:spTree>
    <p:extLst>
      <p:ext uri="{BB962C8B-B14F-4D97-AF65-F5344CB8AC3E}">
        <p14:creationId xmlns:p14="http://schemas.microsoft.com/office/powerpoint/2010/main" val="25344809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Background (1)</a:t>
            </a:r>
          </a:p>
        </p:txBody>
      </p:sp>
      <p:sp>
        <p:nvSpPr>
          <p:cNvPr id="3" name="Content Placeholder 2"/>
          <p:cNvSpPr>
            <a:spLocks noGrp="1"/>
          </p:cNvSpPr>
          <p:nvPr>
            <p:ph idx="1"/>
          </p:nvPr>
        </p:nvSpPr>
        <p:spPr/>
        <p:txBody>
          <a:bodyPr>
            <a:normAutofit/>
          </a:bodyPr>
          <a:lstStyle/>
          <a:p>
            <a:pPr marL="0" indent="0">
              <a:buNone/>
            </a:pPr>
            <a:r>
              <a:rPr lang="en-GB" b="1" i="1" dirty="0"/>
              <a:t>Defect  </a:t>
            </a:r>
          </a:p>
          <a:p>
            <a:endParaRPr lang="en-GB" b="1" i="1" dirty="0"/>
          </a:p>
          <a:p>
            <a:r>
              <a:rPr lang="en-GB" i="1" dirty="0"/>
              <a:t>The definition of MITS means that it is possible, in certain circumstances beyond the control of the User, that a MITS node may be created on an Island (served by a single radial subsea circuit to the mainland).  This results in the single circuit being classified as part of the ‘wider’ system for which a Security Factor of 1.8 is applied; even though only a single circuit (1.0) situation actually arises.  This would result in non-cost reflective charges being applied to Generation based on the relevant Island. </a:t>
            </a:r>
          </a:p>
          <a:p>
            <a:pPr marL="0" indent="0">
              <a:buNone/>
            </a:pPr>
            <a:endParaRPr lang="en-GB" b="1" dirty="0"/>
          </a:p>
          <a:p>
            <a:pPr marL="0" indent="0">
              <a:buNone/>
            </a:pPr>
            <a:endParaRPr lang="en-GB" dirty="0"/>
          </a:p>
          <a:p>
            <a:endParaRPr lang="en-GB" dirty="0"/>
          </a:p>
        </p:txBody>
      </p:sp>
    </p:spTree>
    <p:extLst>
      <p:ext uri="{BB962C8B-B14F-4D97-AF65-F5344CB8AC3E}">
        <p14:creationId xmlns:p14="http://schemas.microsoft.com/office/powerpoint/2010/main" val="42419007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Background (2)</a:t>
            </a:r>
          </a:p>
        </p:txBody>
      </p:sp>
      <p:sp>
        <p:nvSpPr>
          <p:cNvPr id="3" name="Content Placeholder 2"/>
          <p:cNvSpPr>
            <a:spLocks noGrp="1"/>
          </p:cNvSpPr>
          <p:nvPr>
            <p:ph idx="1"/>
          </p:nvPr>
        </p:nvSpPr>
        <p:spPr/>
        <p:txBody>
          <a:bodyPr>
            <a:normAutofit fontScale="92500" lnSpcReduction="20000"/>
          </a:bodyPr>
          <a:lstStyle/>
          <a:p>
            <a:pPr marL="0" indent="0">
              <a:buNone/>
            </a:pPr>
            <a:r>
              <a:rPr lang="en-GB" b="1" i="1" dirty="0"/>
              <a:t>What</a:t>
            </a:r>
          </a:p>
          <a:p>
            <a:endParaRPr lang="en-GB" b="1" dirty="0"/>
          </a:p>
          <a:p>
            <a:r>
              <a:rPr lang="en-GB" dirty="0"/>
              <a:t>The application of the Security Factor where a MITS node is located on an island which, in turn, is connected to the mainland on a single radial subsea circuit needs to be changed from 1.8 to 1.0, if the relevant circumstances apply</a:t>
            </a:r>
          </a:p>
          <a:p>
            <a:endParaRPr lang="en-GB" dirty="0"/>
          </a:p>
          <a:p>
            <a:pPr marL="0" indent="0">
              <a:buNone/>
            </a:pPr>
            <a:r>
              <a:rPr lang="en-GB" b="1" i="1" dirty="0"/>
              <a:t>Why</a:t>
            </a:r>
          </a:p>
          <a:p>
            <a:endParaRPr lang="en-GB" dirty="0"/>
          </a:p>
          <a:p>
            <a:r>
              <a:rPr lang="en-GB" dirty="0"/>
              <a:t>This change is required to ensure that the charges paid by Generators located on Islands served by a single radial circuit pay more cost reflective charges. </a:t>
            </a:r>
          </a:p>
        </p:txBody>
      </p:sp>
    </p:spTree>
    <p:extLst>
      <p:ext uri="{BB962C8B-B14F-4D97-AF65-F5344CB8AC3E}">
        <p14:creationId xmlns:p14="http://schemas.microsoft.com/office/powerpoint/2010/main" val="3830049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p>
            <a:r>
              <a:rPr lang="en-GB">
                <a:solidFill>
                  <a:srgbClr val="002060"/>
                </a:solidFill>
              </a:rPr>
              <a:t>Background (3)</a:t>
            </a:r>
            <a:endParaRPr lang="en-GB" dirty="0">
              <a:solidFill>
                <a:srgbClr val="002060"/>
              </a:solidFill>
            </a:endParaRPr>
          </a:p>
        </p:txBody>
      </p:sp>
      <p:sp>
        <p:nvSpPr>
          <p:cNvPr id="3" name="Content Placeholder 2"/>
          <p:cNvSpPr>
            <a:spLocks noGrp="1"/>
          </p:cNvSpPr>
          <p:nvPr>
            <p:ph idx="1"/>
          </p:nvPr>
        </p:nvSpPr>
        <p:spPr>
          <a:xfrm>
            <a:off x="838200" y="1825625"/>
            <a:ext cx="10515600" cy="4351338"/>
          </a:xfrm>
        </p:spPr>
        <p:txBody>
          <a:bodyPr>
            <a:normAutofit/>
          </a:bodyPr>
          <a:lstStyle/>
          <a:p>
            <a:pPr marL="0" indent="0">
              <a:buNone/>
            </a:pPr>
            <a:r>
              <a:rPr lang="en-GB" b="1" i="1" dirty="0">
                <a:solidFill>
                  <a:srgbClr val="002060"/>
                </a:solidFill>
              </a:rPr>
              <a:t>How</a:t>
            </a:r>
          </a:p>
          <a:p>
            <a:endParaRPr lang="en-GB" b="1" i="1" dirty="0">
              <a:solidFill>
                <a:srgbClr val="002060"/>
              </a:solidFill>
            </a:endParaRPr>
          </a:p>
          <a:p>
            <a:r>
              <a:rPr lang="en-GB" dirty="0">
                <a:solidFill>
                  <a:srgbClr val="002060"/>
                </a:solidFill>
              </a:rPr>
              <a:t>Amend </a:t>
            </a:r>
            <a:r>
              <a:rPr lang="en-GB" b="1" dirty="0">
                <a:solidFill>
                  <a:srgbClr val="002060"/>
                </a:solidFill>
              </a:rPr>
              <a:t>Section 14 of the CUSC </a:t>
            </a:r>
            <a:r>
              <a:rPr lang="en-GB" dirty="0">
                <a:solidFill>
                  <a:srgbClr val="002060"/>
                </a:solidFill>
              </a:rPr>
              <a:t>to apply a Security Factor of 1.0 (rather than 1.8) where a MITS node is located on an island which, in turn, is connected to the mainland on a single radial subsea circuit. </a:t>
            </a:r>
          </a:p>
          <a:p>
            <a:pPr marL="0" indent="0">
              <a:buNone/>
            </a:pPr>
            <a:endParaRPr lang="en-GB" b="1" dirty="0">
              <a:solidFill>
                <a:srgbClr val="002060"/>
              </a:solidFill>
            </a:endParaRPr>
          </a:p>
        </p:txBody>
      </p:sp>
      <p:pic>
        <p:nvPicPr>
          <p:cNvPr id="5" name="Picture 4">
            <a:extLst>
              <a:ext uri="{FF2B5EF4-FFF2-40B4-BE49-F238E27FC236}">
                <a16:creationId xmlns:a16="http://schemas.microsoft.com/office/drawing/2014/main" id="{5F3C407F-5ADF-47DD-BF98-5C7289294C3D}"/>
              </a:ext>
            </a:extLst>
          </p:cNvPr>
          <p:cNvPicPr>
            <a:picLocks noChangeAspect="1"/>
          </p:cNvPicPr>
          <p:nvPr/>
        </p:nvPicPr>
        <p:blipFill>
          <a:blip r:embed="rId2"/>
          <a:stretch>
            <a:fillRect/>
          </a:stretch>
        </p:blipFill>
        <p:spPr>
          <a:xfrm>
            <a:off x="2241627" y="4515802"/>
            <a:ext cx="7226223" cy="2154485"/>
          </a:xfrm>
          <a:prstGeom prst="rect">
            <a:avLst/>
          </a:prstGeom>
        </p:spPr>
      </p:pic>
    </p:spTree>
    <p:extLst>
      <p:ext uri="{BB962C8B-B14F-4D97-AF65-F5344CB8AC3E}">
        <p14:creationId xmlns:p14="http://schemas.microsoft.com/office/powerpoint/2010/main" val="6596473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GB" sz="3200" dirty="0"/>
              <a:t>Level of Redundancy is important</a:t>
            </a:r>
          </a:p>
          <a:p>
            <a:pPr marL="0" indent="0">
              <a:buNone/>
            </a:pPr>
            <a:endParaRPr lang="en-GB" sz="3200" dirty="0"/>
          </a:p>
          <a:p>
            <a:pPr lvl="1"/>
            <a:r>
              <a:rPr lang="en-GB" sz="2800" dirty="0"/>
              <a:t>Security factor for onshore local circuit is 1 or 1.8</a:t>
            </a:r>
          </a:p>
          <a:p>
            <a:pPr lvl="1"/>
            <a:endParaRPr lang="en-GB" sz="2800" dirty="0"/>
          </a:p>
          <a:p>
            <a:pPr lvl="1"/>
            <a:r>
              <a:rPr lang="en-GB" sz="2800" dirty="0"/>
              <a:t>Security factor for wider (MITS) circuits is set at 1.8 (</a:t>
            </a:r>
            <a:r>
              <a:rPr lang="en-GB" sz="2800" dirty="0" err="1"/>
              <a:t>ie</a:t>
            </a:r>
            <a:r>
              <a:rPr lang="en-GB" sz="2800" dirty="0"/>
              <a:t>. it assumes inherent redundancy)</a:t>
            </a:r>
          </a:p>
          <a:p>
            <a:pPr marL="0" indent="0">
              <a:buNone/>
            </a:pPr>
            <a:endParaRPr lang="en-GB" dirty="0"/>
          </a:p>
        </p:txBody>
      </p:sp>
      <p:sp>
        <p:nvSpPr>
          <p:cNvPr id="2" name="Title 1"/>
          <p:cNvSpPr>
            <a:spLocks noGrp="1"/>
          </p:cNvSpPr>
          <p:nvPr>
            <p:ph type="title"/>
          </p:nvPr>
        </p:nvSpPr>
        <p:spPr/>
        <p:txBody>
          <a:bodyPr/>
          <a:lstStyle/>
          <a:p>
            <a:r>
              <a:rPr lang="en-GB" dirty="0"/>
              <a:t>Why Change (1)</a:t>
            </a:r>
          </a:p>
        </p:txBody>
      </p:sp>
    </p:spTree>
    <p:extLst>
      <p:ext uri="{BB962C8B-B14F-4D97-AF65-F5344CB8AC3E}">
        <p14:creationId xmlns:p14="http://schemas.microsoft.com/office/powerpoint/2010/main" val="2599427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GB" dirty="0"/>
              <a:t>Security factor has a direct impact on the local circuit tariff</a:t>
            </a:r>
          </a:p>
          <a:p>
            <a:pPr marL="0" indent="0">
              <a:buNone/>
            </a:pPr>
            <a:endParaRPr lang="en-GB" dirty="0"/>
          </a:p>
        </p:txBody>
      </p:sp>
      <p:sp>
        <p:nvSpPr>
          <p:cNvPr id="2" name="Title 1"/>
          <p:cNvSpPr>
            <a:spLocks noGrp="1"/>
          </p:cNvSpPr>
          <p:nvPr>
            <p:ph type="title"/>
          </p:nvPr>
        </p:nvSpPr>
        <p:spPr/>
        <p:txBody>
          <a:bodyPr/>
          <a:lstStyle/>
          <a:p>
            <a:r>
              <a:rPr lang="en-GB" dirty="0"/>
              <a:t>Why Change (2)</a:t>
            </a:r>
          </a:p>
        </p:txBody>
      </p:sp>
      <p:sp>
        <p:nvSpPr>
          <p:cNvPr id="4" name="Arrow: Right 3">
            <a:extLst>
              <a:ext uri="{FF2B5EF4-FFF2-40B4-BE49-F238E27FC236}">
                <a16:creationId xmlns:a16="http://schemas.microsoft.com/office/drawing/2014/main" id="{891920CE-2A90-4652-BB76-CA1546FCC09B}"/>
              </a:ext>
            </a:extLst>
          </p:cNvPr>
          <p:cNvSpPr/>
          <p:nvPr/>
        </p:nvSpPr>
        <p:spPr>
          <a:xfrm>
            <a:off x="628646" y="5240715"/>
            <a:ext cx="2663197" cy="514350"/>
          </a:xfrm>
          <a:prstGeom prst="rightArrow">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B5DE6E5C-B868-4D2D-A687-5D95B1A467AB}"/>
              </a:ext>
            </a:extLst>
          </p:cNvPr>
          <p:cNvSpPr txBox="1"/>
          <p:nvPr/>
        </p:nvSpPr>
        <p:spPr>
          <a:xfrm>
            <a:off x="3691894" y="4713060"/>
            <a:ext cx="7261855" cy="1569660"/>
          </a:xfrm>
          <a:prstGeom prst="rect">
            <a:avLst/>
          </a:prstGeom>
          <a:noFill/>
        </p:spPr>
        <p:txBody>
          <a:bodyPr wrap="square" rtlCol="0">
            <a:spAutoFit/>
          </a:bodyPr>
          <a:lstStyle/>
          <a:p>
            <a:r>
              <a:rPr lang="en-GB" sz="2400" dirty="0"/>
              <a:t>This Results in a the cost of a MITS substation being inflated by 80% compared to a single (non-redundant) substation which is not cost-reflective of the actual redundancy</a:t>
            </a:r>
          </a:p>
        </p:txBody>
      </p:sp>
      <p:pic>
        <p:nvPicPr>
          <p:cNvPr id="6" name="Picture 5">
            <a:extLst>
              <a:ext uri="{FF2B5EF4-FFF2-40B4-BE49-F238E27FC236}">
                <a16:creationId xmlns:a16="http://schemas.microsoft.com/office/drawing/2014/main" id="{36273395-9043-4A41-A083-B3B602C3E0F0}"/>
              </a:ext>
            </a:extLst>
          </p:cNvPr>
          <p:cNvPicPr>
            <a:picLocks noChangeAspect="1"/>
          </p:cNvPicPr>
          <p:nvPr/>
        </p:nvPicPr>
        <p:blipFill>
          <a:blip r:embed="rId2"/>
          <a:stretch>
            <a:fillRect/>
          </a:stretch>
        </p:blipFill>
        <p:spPr>
          <a:xfrm>
            <a:off x="1136334" y="2944866"/>
            <a:ext cx="9958327" cy="846084"/>
          </a:xfrm>
          <a:prstGeom prst="rect">
            <a:avLst/>
          </a:prstGeom>
        </p:spPr>
      </p:pic>
    </p:spTree>
    <p:extLst>
      <p:ext uri="{BB962C8B-B14F-4D97-AF65-F5344CB8AC3E}">
        <p14:creationId xmlns:p14="http://schemas.microsoft.com/office/powerpoint/2010/main" val="37670311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Solution (1)</a:t>
            </a:r>
          </a:p>
        </p:txBody>
      </p:sp>
      <p:sp>
        <p:nvSpPr>
          <p:cNvPr id="3" name="Content Placeholder 2"/>
          <p:cNvSpPr>
            <a:spLocks noGrp="1"/>
          </p:cNvSpPr>
          <p:nvPr>
            <p:ph idx="1"/>
          </p:nvPr>
        </p:nvSpPr>
        <p:spPr/>
        <p:txBody>
          <a:bodyPr>
            <a:normAutofit/>
          </a:bodyPr>
          <a:lstStyle/>
          <a:p>
            <a:r>
              <a:rPr lang="en-GB" dirty="0"/>
              <a:t>Amend </a:t>
            </a:r>
            <a:r>
              <a:rPr lang="en-GB" b="1" dirty="0"/>
              <a:t>Section 14 of the CUSC </a:t>
            </a:r>
            <a:r>
              <a:rPr lang="en-GB" dirty="0"/>
              <a:t>to apply a Security Factor of 1.0 (rather than 1.8) where a MITS node is located on an island which, in turn, is connected to the mainland on a single radial circuit. </a:t>
            </a:r>
          </a:p>
        </p:txBody>
      </p:sp>
    </p:spTree>
    <p:extLst>
      <p:ext uri="{BB962C8B-B14F-4D97-AF65-F5344CB8AC3E}">
        <p14:creationId xmlns:p14="http://schemas.microsoft.com/office/powerpoint/2010/main" val="1147920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Justification against Relevant Objective (a)</a:t>
            </a:r>
          </a:p>
        </p:txBody>
      </p:sp>
      <p:sp>
        <p:nvSpPr>
          <p:cNvPr id="3" name="Content Placeholder 2"/>
          <p:cNvSpPr>
            <a:spLocks noGrp="1"/>
          </p:cNvSpPr>
          <p:nvPr>
            <p:ph idx="1"/>
          </p:nvPr>
        </p:nvSpPr>
        <p:spPr/>
        <p:txBody>
          <a:bodyPr/>
          <a:lstStyle/>
          <a:p>
            <a:r>
              <a:rPr lang="en-GB" b="1" dirty="0"/>
              <a:t>That compliance with the use of system charging methodology facilitates effective competition in the generation and supply of electricity and (so far as is consistent therewith) facilitates competition in the sale, distribution and purchase of electricity;</a:t>
            </a:r>
          </a:p>
          <a:p>
            <a:pPr marL="0" indent="0">
              <a:buNone/>
            </a:pPr>
            <a:r>
              <a:rPr lang="en-GB" b="1" dirty="0"/>
              <a:t> </a:t>
            </a:r>
          </a:p>
          <a:p>
            <a:pPr marL="0" indent="0">
              <a:buNone/>
            </a:pPr>
            <a:r>
              <a:rPr lang="en-GB" b="1" u="sng" dirty="0"/>
              <a:t>Positive</a:t>
            </a:r>
            <a:r>
              <a:rPr lang="en-GB" b="1" dirty="0"/>
              <a:t> </a:t>
            </a:r>
          </a:p>
          <a:p>
            <a:pPr lvl="1"/>
            <a:endParaRPr lang="en-GB" dirty="0"/>
          </a:p>
        </p:txBody>
      </p:sp>
    </p:spTree>
    <p:extLst>
      <p:ext uri="{BB962C8B-B14F-4D97-AF65-F5344CB8AC3E}">
        <p14:creationId xmlns:p14="http://schemas.microsoft.com/office/powerpoint/2010/main" val="18613572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Justification against Relevant Objective (b)</a:t>
            </a:r>
          </a:p>
        </p:txBody>
      </p:sp>
      <p:sp>
        <p:nvSpPr>
          <p:cNvPr id="3" name="Content Placeholder 2"/>
          <p:cNvSpPr>
            <a:spLocks noGrp="1"/>
          </p:cNvSpPr>
          <p:nvPr>
            <p:ph idx="1"/>
          </p:nvPr>
        </p:nvSpPr>
        <p:spPr/>
        <p:txBody>
          <a:bodyPr>
            <a:normAutofit/>
          </a:bodyPr>
          <a:lstStyle/>
          <a:p>
            <a:r>
              <a:rPr lang="en-GB" b="1" dirty="0"/>
              <a:t>That compliance with the use of system charging methodology results in charges which reflect, as far as is reasonably practicable, the costs (excluding any payments between transmission licensees which are made under and accordance with the STC) incurred by transmission licensees in their transmission businesses and which are compatible with standard licence condition C26 requirements of a connect and manage connection); </a:t>
            </a:r>
          </a:p>
          <a:p>
            <a:pPr marL="0" indent="0">
              <a:buNone/>
            </a:pPr>
            <a:endParaRPr lang="en-GB" b="1" u="sng" dirty="0"/>
          </a:p>
          <a:p>
            <a:pPr marL="0" indent="0">
              <a:buNone/>
            </a:pPr>
            <a:r>
              <a:rPr lang="en-GB" b="1" u="sng" dirty="0"/>
              <a:t>Positive</a:t>
            </a:r>
            <a:endParaRPr lang="en-GB" u="sng" dirty="0"/>
          </a:p>
          <a:p>
            <a:pPr lvl="1"/>
            <a:endParaRPr lang="en-GB" dirty="0"/>
          </a:p>
        </p:txBody>
      </p:sp>
    </p:spTree>
    <p:extLst>
      <p:ext uri="{BB962C8B-B14F-4D97-AF65-F5344CB8AC3E}">
        <p14:creationId xmlns:p14="http://schemas.microsoft.com/office/powerpoint/2010/main" val="39329287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Justification against Relevant Objective (c)</a:t>
            </a:r>
          </a:p>
        </p:txBody>
      </p:sp>
      <p:sp>
        <p:nvSpPr>
          <p:cNvPr id="3" name="Content Placeholder 2"/>
          <p:cNvSpPr>
            <a:spLocks noGrp="1"/>
          </p:cNvSpPr>
          <p:nvPr>
            <p:ph idx="1"/>
          </p:nvPr>
        </p:nvSpPr>
        <p:spPr/>
        <p:txBody>
          <a:bodyPr>
            <a:normAutofit/>
          </a:bodyPr>
          <a:lstStyle/>
          <a:p>
            <a:r>
              <a:rPr lang="en-GB" dirty="0"/>
              <a:t>That, so far as is consistent with sub-paragraphs (a) and (b), the use of system charging  methodology, as far as is reasonably practicable, properly takes account of the developments in transmission licensees’ transmission businesses; </a:t>
            </a:r>
          </a:p>
          <a:p>
            <a:endParaRPr lang="en-GB" dirty="0"/>
          </a:p>
          <a:p>
            <a:pPr marL="0" indent="0">
              <a:buNone/>
            </a:pPr>
            <a:r>
              <a:rPr lang="en-GB" b="1" u="sng" dirty="0"/>
              <a:t>Positive</a:t>
            </a:r>
            <a:endParaRPr lang="en-GB" u="sng" dirty="0"/>
          </a:p>
          <a:p>
            <a:endParaRPr lang="en-GB" dirty="0"/>
          </a:p>
          <a:p>
            <a:endParaRPr lang="en-GB" dirty="0"/>
          </a:p>
        </p:txBody>
      </p:sp>
    </p:spTree>
    <p:extLst>
      <p:ext uri="{BB962C8B-B14F-4D97-AF65-F5344CB8AC3E}">
        <p14:creationId xmlns:p14="http://schemas.microsoft.com/office/powerpoint/2010/main" val="30828585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a:t>Justification against Relevant Objectives (d) &amp; (e)</a:t>
            </a:r>
          </a:p>
        </p:txBody>
      </p:sp>
      <p:sp>
        <p:nvSpPr>
          <p:cNvPr id="3" name="Content Placeholder 2"/>
          <p:cNvSpPr>
            <a:spLocks noGrp="1"/>
          </p:cNvSpPr>
          <p:nvPr>
            <p:ph idx="1"/>
          </p:nvPr>
        </p:nvSpPr>
        <p:spPr>
          <a:xfrm>
            <a:off x="838200" y="1825625"/>
            <a:ext cx="10515600" cy="4756150"/>
          </a:xfrm>
        </p:spPr>
        <p:txBody>
          <a:bodyPr>
            <a:normAutofit fontScale="92500" lnSpcReduction="20000"/>
          </a:bodyPr>
          <a:lstStyle/>
          <a:p>
            <a:r>
              <a:rPr lang="en-GB" sz="2400" b="1" dirty="0"/>
              <a:t>Compliance with the Electricity Regulation and any relevant legally binding decision of the European  Commission and/or the Agency. These are defined within the National Grid Electricity Transmission plc Licence under Standard Condition C10, paragraph 1 </a:t>
            </a:r>
          </a:p>
          <a:p>
            <a:endParaRPr lang="en-GB" sz="2400" b="1" dirty="0"/>
          </a:p>
          <a:p>
            <a:pPr marL="0" indent="0">
              <a:buNone/>
            </a:pPr>
            <a:r>
              <a:rPr lang="en-GB" sz="2400" b="1" u="sng" dirty="0"/>
              <a:t>Neutral</a:t>
            </a:r>
          </a:p>
          <a:p>
            <a:pPr marL="0" indent="0">
              <a:buNone/>
            </a:pPr>
            <a:endParaRPr lang="en-GB" sz="2400" b="1" dirty="0"/>
          </a:p>
          <a:p>
            <a:r>
              <a:rPr lang="en-GB" sz="2400" b="1" dirty="0"/>
              <a:t> Promoting efficiency in the implementation and administration of the CUSC arrangements</a:t>
            </a:r>
          </a:p>
          <a:p>
            <a:endParaRPr lang="en-GB" sz="2400" b="1" dirty="0"/>
          </a:p>
          <a:p>
            <a:pPr marL="0" indent="0">
              <a:buNone/>
            </a:pPr>
            <a:r>
              <a:rPr lang="en-GB" sz="2400" b="1" u="sng" dirty="0"/>
              <a:t>Neutral</a:t>
            </a:r>
          </a:p>
          <a:p>
            <a:endParaRPr lang="en-GB" sz="2400" b="1" u="sng" dirty="0"/>
          </a:p>
          <a:p>
            <a:r>
              <a:rPr lang="en-GB" sz="2400" b="1" u="sng" dirty="0">
                <a:solidFill>
                  <a:srgbClr val="FF0000"/>
                </a:solidFill>
              </a:rPr>
              <a:t>Better UK Compliance with the EU Renewable Energy Directive (2009/28/EC)</a:t>
            </a:r>
          </a:p>
          <a:p>
            <a:pPr marL="0" indent="0">
              <a:buNone/>
            </a:pPr>
            <a:endParaRPr lang="en-GB" sz="2400" b="1" u="sng" dirty="0">
              <a:solidFill>
                <a:srgbClr val="FF0000"/>
              </a:solidFill>
            </a:endParaRPr>
          </a:p>
          <a:p>
            <a:pPr marL="0" indent="0">
              <a:buNone/>
            </a:pPr>
            <a:r>
              <a:rPr lang="en-GB" sz="2400" b="1" u="sng" dirty="0">
                <a:solidFill>
                  <a:srgbClr val="FF0000"/>
                </a:solidFill>
              </a:rPr>
              <a:t>Positive</a:t>
            </a:r>
          </a:p>
          <a:p>
            <a:endParaRPr lang="en-GB" sz="2400" b="1" dirty="0"/>
          </a:p>
          <a:p>
            <a:endParaRPr lang="en-GB" sz="2400" b="1" u="sng" dirty="0"/>
          </a:p>
          <a:p>
            <a:pPr lvl="1"/>
            <a:endParaRPr lang="en-GB" sz="1600" dirty="0"/>
          </a:p>
          <a:p>
            <a:pPr lvl="1"/>
            <a:endParaRPr lang="en-GB" sz="1600" u="sng" dirty="0"/>
          </a:p>
        </p:txBody>
      </p:sp>
    </p:spTree>
    <p:extLst>
      <p:ext uri="{BB962C8B-B14F-4D97-AF65-F5344CB8AC3E}">
        <p14:creationId xmlns:p14="http://schemas.microsoft.com/office/powerpoint/2010/main" val="4190416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2060"/>
                </a:solidFill>
              </a:rPr>
              <a:t>Background (1)</a:t>
            </a:r>
          </a:p>
        </p:txBody>
      </p:sp>
      <p:sp>
        <p:nvSpPr>
          <p:cNvPr id="3" name="Content Placeholder 2"/>
          <p:cNvSpPr>
            <a:spLocks noGrp="1"/>
          </p:cNvSpPr>
          <p:nvPr>
            <p:ph idx="1"/>
          </p:nvPr>
        </p:nvSpPr>
        <p:spPr/>
        <p:txBody>
          <a:bodyPr>
            <a:normAutofit/>
          </a:bodyPr>
          <a:lstStyle/>
          <a:p>
            <a:pPr marL="0" indent="0">
              <a:buNone/>
            </a:pPr>
            <a:r>
              <a:rPr lang="en-GB" b="1" i="1" dirty="0">
                <a:solidFill>
                  <a:srgbClr val="002060"/>
                </a:solidFill>
              </a:rPr>
              <a:t>Defect  </a:t>
            </a:r>
          </a:p>
          <a:p>
            <a:endParaRPr lang="en-GB" b="1" i="1" dirty="0">
              <a:solidFill>
                <a:srgbClr val="002060"/>
              </a:solidFill>
            </a:endParaRPr>
          </a:p>
          <a:p>
            <a:r>
              <a:rPr lang="en-GB" i="1" dirty="0">
                <a:solidFill>
                  <a:srgbClr val="002060"/>
                </a:solidFill>
              </a:rPr>
              <a:t>If a MITS node exists on an Island (served by a single radial subsea circuit to the mainland), CUSC dictates that a 1.8 Security Factor is applied to the single radial subsea circuit, even though only a single circuit (1.0) security exists. </a:t>
            </a:r>
          </a:p>
          <a:p>
            <a:r>
              <a:rPr lang="en-GB" i="1" dirty="0">
                <a:solidFill>
                  <a:srgbClr val="002060"/>
                </a:solidFill>
              </a:rPr>
              <a:t>This means islands would be paying 80% higher </a:t>
            </a:r>
            <a:r>
              <a:rPr lang="en-GB" i="1" dirty="0" err="1">
                <a:solidFill>
                  <a:srgbClr val="002060"/>
                </a:solidFill>
              </a:rPr>
              <a:t>TNUoS</a:t>
            </a:r>
            <a:r>
              <a:rPr lang="en-GB" i="1" dirty="0">
                <a:solidFill>
                  <a:srgbClr val="002060"/>
                </a:solidFill>
              </a:rPr>
              <a:t> charges on the local circuit element of their connection, which may render these projects unviable.</a:t>
            </a:r>
          </a:p>
          <a:p>
            <a:pPr marL="0" indent="0">
              <a:buNone/>
            </a:pPr>
            <a:endParaRPr lang="en-GB" b="1" dirty="0">
              <a:solidFill>
                <a:srgbClr val="002060"/>
              </a:solidFill>
            </a:endParaRPr>
          </a:p>
          <a:p>
            <a:pPr marL="0" indent="0">
              <a:buNone/>
            </a:pPr>
            <a:endParaRPr lang="en-GB" dirty="0">
              <a:solidFill>
                <a:srgbClr val="002060"/>
              </a:solidFill>
            </a:endParaRPr>
          </a:p>
          <a:p>
            <a:endParaRPr lang="en-GB" dirty="0">
              <a:solidFill>
                <a:srgbClr val="002060"/>
              </a:solidFill>
            </a:endParaRPr>
          </a:p>
        </p:txBody>
      </p:sp>
    </p:spTree>
    <p:extLst>
      <p:ext uri="{BB962C8B-B14F-4D97-AF65-F5344CB8AC3E}">
        <p14:creationId xmlns:p14="http://schemas.microsoft.com/office/powerpoint/2010/main" val="16466950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Justification against Relevant Objectives </a:t>
            </a:r>
          </a:p>
        </p:txBody>
      </p:sp>
      <p:sp>
        <p:nvSpPr>
          <p:cNvPr id="3" name="Content Placeholder 2"/>
          <p:cNvSpPr>
            <a:spLocks noGrp="1"/>
          </p:cNvSpPr>
          <p:nvPr>
            <p:ph idx="1"/>
          </p:nvPr>
        </p:nvSpPr>
        <p:spPr/>
        <p:txBody>
          <a:bodyPr>
            <a:normAutofit/>
          </a:bodyPr>
          <a:lstStyle/>
          <a:p>
            <a:r>
              <a:rPr lang="en-GB" sz="2400" b="1" dirty="0"/>
              <a:t>This Modification will ensure that </a:t>
            </a:r>
            <a:r>
              <a:rPr lang="en-GB" sz="2400" b="1" dirty="0" err="1"/>
              <a:t>TNUoS</a:t>
            </a:r>
            <a:r>
              <a:rPr lang="en-GB" sz="2400" b="1" dirty="0"/>
              <a:t> charges for Islands which have a MITS node; but are connected to the mainland transmission system via a single radial circuit; are more cost reflective than under the current CUSC baseline.  This will better facilitate Relevant Objective (b).  </a:t>
            </a:r>
          </a:p>
          <a:p>
            <a:endParaRPr lang="en-GB" sz="2400" b="1" dirty="0"/>
          </a:p>
          <a:p>
            <a:r>
              <a:rPr lang="en-GB" sz="2400" b="1" dirty="0"/>
              <a:t>In turn, by having more cost reflective charges, competition between generators will be enhanced, thus better facilitating Relevant Objective (a).  Finally, this change will bring the baseline CUSC up to date as the transmission system evolves with the introduction of single radial spurs and MITs nodes to Island situation, which will better facilitate Applicable Objective (c). </a:t>
            </a:r>
            <a:endParaRPr lang="en-GB" sz="2400" u="sng" dirty="0"/>
          </a:p>
        </p:txBody>
      </p:sp>
    </p:spTree>
    <p:extLst>
      <p:ext uri="{BB962C8B-B14F-4D97-AF65-F5344CB8AC3E}">
        <p14:creationId xmlns:p14="http://schemas.microsoft.com/office/powerpoint/2010/main" val="36324416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Governance</a:t>
            </a:r>
          </a:p>
        </p:txBody>
      </p:sp>
      <p:sp>
        <p:nvSpPr>
          <p:cNvPr id="3" name="Content Placeholder 2"/>
          <p:cNvSpPr>
            <a:spLocks noGrp="1"/>
          </p:cNvSpPr>
          <p:nvPr>
            <p:ph idx="1"/>
          </p:nvPr>
        </p:nvSpPr>
        <p:spPr/>
        <p:txBody>
          <a:bodyPr>
            <a:normAutofit/>
          </a:bodyPr>
          <a:lstStyle/>
          <a:p>
            <a:r>
              <a:rPr lang="en-GB" dirty="0"/>
              <a:t>Given materiality we believe that self-governance or fast track governance arrangements are </a:t>
            </a:r>
            <a:r>
              <a:rPr lang="en-GB" u="sng" dirty="0"/>
              <a:t>not</a:t>
            </a:r>
            <a:r>
              <a:rPr lang="en-GB" dirty="0"/>
              <a:t> appropriate in this case.</a:t>
            </a:r>
          </a:p>
          <a:p>
            <a:pPr marL="0" indent="0">
              <a:buNone/>
            </a:pPr>
            <a:endParaRPr lang="en-GB" dirty="0"/>
          </a:p>
          <a:p>
            <a:r>
              <a:rPr lang="en-GB" dirty="0"/>
              <a:t>We believe that as with other recent CUSC Modifications (such </a:t>
            </a:r>
            <a:r>
              <a:rPr lang="en-GB"/>
              <a:t>as CMP305 </a:t>
            </a:r>
            <a:r>
              <a:rPr lang="en-GB" dirty="0"/>
              <a:t>and CMP294) that this proposal goes to Code Administrator Consultation.</a:t>
            </a:r>
          </a:p>
          <a:p>
            <a:endParaRPr lang="en-GB" dirty="0"/>
          </a:p>
        </p:txBody>
      </p:sp>
    </p:spTree>
    <p:extLst>
      <p:ext uri="{BB962C8B-B14F-4D97-AF65-F5344CB8AC3E}">
        <p14:creationId xmlns:p14="http://schemas.microsoft.com/office/powerpoint/2010/main" val="3061108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2060"/>
                </a:solidFill>
              </a:rPr>
              <a:t>Background (2)</a:t>
            </a:r>
          </a:p>
        </p:txBody>
      </p:sp>
      <p:sp>
        <p:nvSpPr>
          <p:cNvPr id="3" name="Content Placeholder 2"/>
          <p:cNvSpPr>
            <a:spLocks noGrp="1"/>
          </p:cNvSpPr>
          <p:nvPr>
            <p:ph idx="1"/>
          </p:nvPr>
        </p:nvSpPr>
        <p:spPr/>
        <p:txBody>
          <a:bodyPr>
            <a:normAutofit fontScale="92500"/>
          </a:bodyPr>
          <a:lstStyle/>
          <a:p>
            <a:endParaRPr lang="en-GB" b="1" i="1" dirty="0">
              <a:solidFill>
                <a:srgbClr val="002060"/>
              </a:solidFill>
            </a:endParaRPr>
          </a:p>
          <a:p>
            <a:r>
              <a:rPr lang="en-GB" i="1" dirty="0">
                <a:solidFill>
                  <a:srgbClr val="002060"/>
                </a:solidFill>
              </a:rPr>
              <a:t>This defect is very defined and specific -&gt; therefore the solution very clear:</a:t>
            </a:r>
          </a:p>
          <a:p>
            <a:pPr marL="0" indent="0">
              <a:buNone/>
            </a:pPr>
            <a:r>
              <a:rPr lang="en-GB" b="1" i="1" dirty="0">
                <a:solidFill>
                  <a:srgbClr val="002060"/>
                </a:solidFill>
              </a:rPr>
              <a:t> the 1.8 security factor should not be applied to the local circuit element for RIW.</a:t>
            </a:r>
          </a:p>
          <a:p>
            <a:endParaRPr lang="en-GB" i="1" dirty="0">
              <a:solidFill>
                <a:srgbClr val="002060"/>
              </a:solidFill>
            </a:endParaRPr>
          </a:p>
          <a:p>
            <a:r>
              <a:rPr lang="en-GB" dirty="0">
                <a:solidFill>
                  <a:srgbClr val="002060"/>
                </a:solidFill>
              </a:rPr>
              <a:t>CMP320 will result in:</a:t>
            </a:r>
          </a:p>
          <a:p>
            <a:pPr lvl="1"/>
            <a:r>
              <a:rPr lang="en-GB" dirty="0">
                <a:solidFill>
                  <a:srgbClr val="002060"/>
                </a:solidFill>
              </a:rPr>
              <a:t> more cost-reflective charging for RIW (in line with Ofgem’s requirement to be……)  </a:t>
            </a:r>
          </a:p>
          <a:p>
            <a:pPr lvl="1"/>
            <a:r>
              <a:rPr lang="en-GB" dirty="0">
                <a:solidFill>
                  <a:srgbClr val="002060"/>
                </a:solidFill>
              </a:rPr>
              <a:t>Better alignment with the EU Renewable Energy Directive (2998/28/EC) which calls for non-discriminatory implementation of national industry codes, particularly for generation in peripheral regions with low population density.</a:t>
            </a:r>
            <a:endParaRPr lang="en-GB" i="1" dirty="0">
              <a:solidFill>
                <a:srgbClr val="002060"/>
              </a:solidFill>
            </a:endParaRPr>
          </a:p>
          <a:p>
            <a:endParaRPr lang="en-GB" i="1" dirty="0">
              <a:solidFill>
                <a:srgbClr val="002060"/>
              </a:solidFill>
            </a:endParaRPr>
          </a:p>
          <a:p>
            <a:endParaRPr lang="en-GB" b="1" dirty="0">
              <a:solidFill>
                <a:srgbClr val="002060"/>
              </a:solidFill>
            </a:endParaRPr>
          </a:p>
          <a:p>
            <a:pPr marL="0" indent="0">
              <a:buNone/>
            </a:pPr>
            <a:endParaRPr lang="en-GB" dirty="0">
              <a:solidFill>
                <a:srgbClr val="002060"/>
              </a:solidFill>
            </a:endParaRPr>
          </a:p>
          <a:p>
            <a:endParaRPr lang="en-GB" dirty="0">
              <a:solidFill>
                <a:srgbClr val="002060"/>
              </a:solidFill>
            </a:endParaRPr>
          </a:p>
        </p:txBody>
      </p:sp>
    </p:spTree>
    <p:extLst>
      <p:ext uri="{BB962C8B-B14F-4D97-AF65-F5344CB8AC3E}">
        <p14:creationId xmlns:p14="http://schemas.microsoft.com/office/powerpoint/2010/main" val="40796830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38E5BA-FE9A-4DC9-8F9B-B8E231115A85}"/>
              </a:ext>
            </a:extLst>
          </p:cNvPr>
          <p:cNvSpPr>
            <a:spLocks noGrp="1"/>
          </p:cNvSpPr>
          <p:nvPr>
            <p:ph type="title"/>
          </p:nvPr>
        </p:nvSpPr>
        <p:spPr>
          <a:xfrm>
            <a:off x="838200" y="581434"/>
            <a:ext cx="10515600" cy="775417"/>
          </a:xfrm>
        </p:spPr>
        <p:txBody>
          <a:bodyPr>
            <a:normAutofit fontScale="90000"/>
          </a:bodyPr>
          <a:lstStyle/>
          <a:p>
            <a:r>
              <a:rPr lang="en-GB" b="1" dirty="0">
                <a:solidFill>
                  <a:srgbClr val="002060"/>
                </a:solidFill>
              </a:rPr>
              <a:t>CMP213 Workgroup already agreed defect and solution</a:t>
            </a:r>
          </a:p>
        </p:txBody>
      </p:sp>
      <p:sp>
        <p:nvSpPr>
          <p:cNvPr id="3" name="Content Placeholder 2">
            <a:extLst>
              <a:ext uri="{FF2B5EF4-FFF2-40B4-BE49-F238E27FC236}">
                <a16:creationId xmlns:a16="http://schemas.microsoft.com/office/drawing/2014/main" id="{E2880FA5-CEFD-4465-8862-A01F3F186C7E}"/>
              </a:ext>
            </a:extLst>
          </p:cNvPr>
          <p:cNvSpPr>
            <a:spLocks noGrp="1"/>
          </p:cNvSpPr>
          <p:nvPr>
            <p:ph idx="1"/>
          </p:nvPr>
        </p:nvSpPr>
        <p:spPr>
          <a:xfrm>
            <a:off x="838200" y="1632156"/>
            <a:ext cx="10515600" cy="4218037"/>
          </a:xfrm>
        </p:spPr>
        <p:txBody>
          <a:bodyPr>
            <a:normAutofit/>
          </a:bodyPr>
          <a:lstStyle/>
          <a:p>
            <a:pPr marL="0" indent="0">
              <a:buNone/>
            </a:pPr>
            <a:endParaRPr lang="en-GB" sz="2400" b="1" dirty="0">
              <a:solidFill>
                <a:srgbClr val="002060"/>
              </a:solidFill>
            </a:endParaRPr>
          </a:p>
          <a:p>
            <a:pPr marL="0" indent="0">
              <a:buNone/>
            </a:pPr>
            <a:r>
              <a:rPr lang="en-GB" sz="2400" b="1" dirty="0">
                <a:solidFill>
                  <a:srgbClr val="002060"/>
                </a:solidFill>
              </a:rPr>
              <a:t>CMP213 (Project </a:t>
            </a:r>
            <a:r>
              <a:rPr lang="en-GB" sz="2400" b="1" dirty="0" err="1">
                <a:solidFill>
                  <a:srgbClr val="002060"/>
                </a:solidFill>
              </a:rPr>
              <a:t>TransmiT</a:t>
            </a:r>
            <a:r>
              <a:rPr lang="en-GB" sz="2400" b="1" dirty="0">
                <a:solidFill>
                  <a:srgbClr val="002060"/>
                </a:solidFill>
              </a:rPr>
              <a:t>) Workgroup</a:t>
            </a:r>
          </a:p>
          <a:p>
            <a:endParaRPr lang="en-GB" sz="2400" dirty="0">
              <a:solidFill>
                <a:srgbClr val="002060"/>
              </a:solidFill>
            </a:endParaRPr>
          </a:p>
          <a:p>
            <a:pPr marL="982663"/>
            <a:r>
              <a:rPr lang="en-GB" sz="2400" dirty="0">
                <a:solidFill>
                  <a:srgbClr val="002060"/>
                </a:solidFill>
              </a:rPr>
              <a:t>Agreed with the defect</a:t>
            </a:r>
          </a:p>
          <a:p>
            <a:pPr marL="982663"/>
            <a:endParaRPr lang="en-GB" sz="2400" dirty="0">
              <a:solidFill>
                <a:srgbClr val="002060"/>
              </a:solidFill>
            </a:endParaRPr>
          </a:p>
          <a:p>
            <a:pPr marL="982663"/>
            <a:r>
              <a:rPr lang="en-GB" sz="2400" dirty="0">
                <a:solidFill>
                  <a:srgbClr val="002060"/>
                </a:solidFill>
              </a:rPr>
              <a:t>Agreed with the solution</a:t>
            </a:r>
          </a:p>
          <a:p>
            <a:pPr marL="982663"/>
            <a:endParaRPr lang="en-GB" sz="2400" dirty="0">
              <a:solidFill>
                <a:srgbClr val="002060"/>
              </a:solidFill>
            </a:endParaRPr>
          </a:p>
          <a:p>
            <a:pPr marL="982663"/>
            <a:r>
              <a:rPr lang="en-GB" sz="2400" dirty="0">
                <a:solidFill>
                  <a:srgbClr val="002060"/>
                </a:solidFill>
              </a:rPr>
              <a:t>Solution did not make it into the approved alternative : WACM 2</a:t>
            </a:r>
          </a:p>
        </p:txBody>
      </p:sp>
    </p:spTree>
    <p:extLst>
      <p:ext uri="{BB962C8B-B14F-4D97-AF65-F5344CB8AC3E}">
        <p14:creationId xmlns:p14="http://schemas.microsoft.com/office/powerpoint/2010/main" val="1540125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38E5BA-FE9A-4DC9-8F9B-B8E231115A85}"/>
              </a:ext>
            </a:extLst>
          </p:cNvPr>
          <p:cNvSpPr>
            <a:spLocks noGrp="1"/>
          </p:cNvSpPr>
          <p:nvPr>
            <p:ph type="title"/>
          </p:nvPr>
        </p:nvSpPr>
        <p:spPr>
          <a:xfrm>
            <a:off x="838200" y="247137"/>
            <a:ext cx="10515600" cy="775417"/>
          </a:xfrm>
        </p:spPr>
        <p:txBody>
          <a:bodyPr/>
          <a:lstStyle/>
          <a:p>
            <a:r>
              <a:rPr lang="en-GB" b="1" dirty="0" err="1">
                <a:solidFill>
                  <a:srgbClr val="002060"/>
                </a:solidFill>
              </a:rPr>
              <a:t>TransmiT</a:t>
            </a:r>
            <a:r>
              <a:rPr lang="en-GB" b="1" dirty="0">
                <a:solidFill>
                  <a:srgbClr val="002060"/>
                </a:solidFill>
              </a:rPr>
              <a:t> CMP213 - Defect and solution </a:t>
            </a:r>
          </a:p>
        </p:txBody>
      </p:sp>
      <p:sp>
        <p:nvSpPr>
          <p:cNvPr id="3" name="Content Placeholder 2">
            <a:extLst>
              <a:ext uri="{FF2B5EF4-FFF2-40B4-BE49-F238E27FC236}">
                <a16:creationId xmlns:a16="http://schemas.microsoft.com/office/drawing/2014/main" id="{E2880FA5-CEFD-4465-8862-A01F3F186C7E}"/>
              </a:ext>
            </a:extLst>
          </p:cNvPr>
          <p:cNvSpPr>
            <a:spLocks noGrp="1"/>
          </p:cNvSpPr>
          <p:nvPr>
            <p:ph idx="1"/>
          </p:nvPr>
        </p:nvSpPr>
        <p:spPr>
          <a:xfrm>
            <a:off x="838200" y="904569"/>
            <a:ext cx="10515600" cy="5706294"/>
          </a:xfrm>
        </p:spPr>
        <p:txBody>
          <a:bodyPr>
            <a:normAutofit fontScale="92500" lnSpcReduction="20000"/>
          </a:bodyPr>
          <a:lstStyle/>
          <a:p>
            <a:endParaRPr lang="en-GB" sz="2400" b="1" dirty="0">
              <a:solidFill>
                <a:srgbClr val="002060"/>
              </a:solidFill>
            </a:endParaRPr>
          </a:p>
          <a:p>
            <a:r>
              <a:rPr lang="en-GB" sz="2400" b="1" dirty="0">
                <a:solidFill>
                  <a:srgbClr val="002060"/>
                </a:solidFill>
              </a:rPr>
              <a:t>Original Proposal form – Identified the defect :</a:t>
            </a:r>
          </a:p>
          <a:p>
            <a:pPr marL="895350" indent="0">
              <a:buNone/>
            </a:pPr>
            <a:r>
              <a:rPr lang="en-GB" sz="2100" i="1" dirty="0">
                <a:solidFill>
                  <a:srgbClr val="002060"/>
                </a:solidFill>
              </a:rPr>
              <a:t>“In addition, where a significant proportion of the spur has no redundancy, but is still deemed to be part of the wider network for charging purposes, the length of that portion of the circuit in the transport model would be </a:t>
            </a:r>
            <a:r>
              <a:rPr lang="en-GB" sz="2100" b="1" i="1" u="sng" dirty="0">
                <a:solidFill>
                  <a:srgbClr val="002060"/>
                </a:solidFill>
              </a:rPr>
              <a:t>adjusted to compensate by multiplying its actual length by 1/(Locational Security Factor).” </a:t>
            </a:r>
            <a:r>
              <a:rPr lang="en-GB" sz="2100" dirty="0">
                <a:solidFill>
                  <a:srgbClr val="002060"/>
                </a:solidFill>
              </a:rPr>
              <a:t>[emphasis added]</a:t>
            </a:r>
          </a:p>
          <a:p>
            <a:pPr marL="342900" indent="-342900"/>
            <a:endParaRPr lang="en-GB" sz="2400" i="1" dirty="0">
              <a:solidFill>
                <a:srgbClr val="002060"/>
              </a:solidFill>
            </a:endParaRPr>
          </a:p>
          <a:p>
            <a:pPr marL="342900" indent="-342900"/>
            <a:r>
              <a:rPr lang="en-GB" sz="2400" b="1" i="1" dirty="0">
                <a:solidFill>
                  <a:srgbClr val="002060"/>
                </a:solidFill>
              </a:rPr>
              <a:t>Final Modification Report – Workgroup agreed defect and solution :</a:t>
            </a:r>
          </a:p>
          <a:p>
            <a:pPr marL="895350" indent="0">
              <a:buNone/>
            </a:pPr>
            <a:r>
              <a:rPr lang="en-GB" sz="2100" i="1" dirty="0">
                <a:solidFill>
                  <a:srgbClr val="002060"/>
                </a:solidFill>
              </a:rPr>
              <a:t>1.57 “There was agreement amongst Workgroup members that the </a:t>
            </a:r>
            <a:r>
              <a:rPr lang="en-GB" sz="2100" b="1" i="1" u="sng" dirty="0">
                <a:solidFill>
                  <a:srgbClr val="002060"/>
                </a:solidFill>
              </a:rPr>
              <a:t>global security factor should not be applied to portions of radial island transmission connections that have no redundancy </a:t>
            </a:r>
            <a:r>
              <a:rPr lang="en-GB" sz="2100" i="1" dirty="0">
                <a:solidFill>
                  <a:srgbClr val="002060"/>
                </a:solidFill>
              </a:rPr>
              <a:t>in any potential alternatives where the MITS definition is unchanged (i.e. where radial island circuits are classed as MITS).”  [emphasis added]</a:t>
            </a:r>
          </a:p>
          <a:p>
            <a:pPr marL="342900" indent="-342900"/>
            <a:endParaRPr lang="en-GB" sz="2100" i="1" dirty="0">
              <a:solidFill>
                <a:srgbClr val="002060"/>
              </a:solidFill>
            </a:endParaRPr>
          </a:p>
          <a:p>
            <a:pPr marL="895350" indent="0">
              <a:buNone/>
            </a:pPr>
            <a:r>
              <a:rPr lang="en-GB" sz="2100" i="1" dirty="0">
                <a:solidFill>
                  <a:srgbClr val="002060"/>
                </a:solidFill>
              </a:rPr>
              <a:t>“4.122 The Proposer noted that this proposed change to the charging definition of the MITS node would only be required for the Original proposal, as those potential alternatives accounting for diversity would naturally limit the concerns raised in paragraph 4.116, and there would be </a:t>
            </a:r>
            <a:r>
              <a:rPr lang="en-GB" sz="2100" b="1" i="1" u="sng" dirty="0">
                <a:solidFill>
                  <a:srgbClr val="002060"/>
                </a:solidFill>
              </a:rPr>
              <a:t>no requirement to change the existing definition [of MITS] on this basis</a:t>
            </a:r>
            <a:r>
              <a:rPr lang="en-GB" sz="2100" i="1" dirty="0">
                <a:solidFill>
                  <a:srgbClr val="002060"/>
                </a:solidFill>
              </a:rPr>
              <a:t>.” </a:t>
            </a:r>
            <a:r>
              <a:rPr lang="en-GB" sz="2100" dirty="0">
                <a:solidFill>
                  <a:srgbClr val="002060"/>
                </a:solidFill>
              </a:rPr>
              <a:t>[emphasis added]</a:t>
            </a:r>
          </a:p>
          <a:p>
            <a:pPr marL="895350" indent="0">
              <a:buNone/>
            </a:pPr>
            <a:endParaRPr lang="en-GB" sz="2100" dirty="0">
              <a:solidFill>
                <a:srgbClr val="002060"/>
              </a:solidFill>
            </a:endParaRPr>
          </a:p>
          <a:p>
            <a:pPr marL="895350" indent="0">
              <a:buNone/>
            </a:pPr>
            <a:r>
              <a:rPr lang="en-GB" sz="2100" dirty="0">
                <a:solidFill>
                  <a:srgbClr val="002060"/>
                </a:solidFill>
              </a:rPr>
              <a:t>“</a:t>
            </a:r>
            <a:r>
              <a:rPr lang="en-GB" sz="2100" i="1" dirty="0">
                <a:solidFill>
                  <a:srgbClr val="002060"/>
                </a:solidFill>
              </a:rPr>
              <a:t>6.29 However, it was noted that the requirement for this security factor of 1.0 would still be </a:t>
            </a:r>
            <a:r>
              <a:rPr lang="en-GB" sz="2100" b="1" i="1" u="sng" dirty="0">
                <a:solidFill>
                  <a:srgbClr val="002060"/>
                </a:solidFill>
              </a:rPr>
              <a:t>required for all three diversity alternatives</a:t>
            </a:r>
            <a:r>
              <a:rPr lang="en-GB" sz="2100" i="1" dirty="0">
                <a:solidFill>
                  <a:srgbClr val="002060"/>
                </a:solidFill>
              </a:rPr>
              <a:t>, where the proposed change to the definition of MITS would not be made.” </a:t>
            </a:r>
            <a:r>
              <a:rPr lang="en-GB" sz="2100" dirty="0">
                <a:solidFill>
                  <a:srgbClr val="002060"/>
                </a:solidFill>
              </a:rPr>
              <a:t>[emphasis added]</a:t>
            </a:r>
          </a:p>
        </p:txBody>
      </p:sp>
    </p:spTree>
    <p:extLst>
      <p:ext uri="{BB962C8B-B14F-4D97-AF65-F5344CB8AC3E}">
        <p14:creationId xmlns:p14="http://schemas.microsoft.com/office/powerpoint/2010/main" val="24079075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2060"/>
                </a:solidFill>
              </a:rPr>
              <a:t>Why Urgency (1)</a:t>
            </a:r>
          </a:p>
        </p:txBody>
      </p:sp>
      <p:sp>
        <p:nvSpPr>
          <p:cNvPr id="3" name="Content Placeholder 2"/>
          <p:cNvSpPr>
            <a:spLocks noGrp="1"/>
          </p:cNvSpPr>
          <p:nvPr>
            <p:ph idx="1"/>
          </p:nvPr>
        </p:nvSpPr>
        <p:spPr/>
        <p:txBody>
          <a:bodyPr>
            <a:normAutofit/>
          </a:bodyPr>
          <a:lstStyle/>
          <a:p>
            <a:pPr marL="0" indent="0">
              <a:buNone/>
            </a:pPr>
            <a:endParaRPr lang="en-GB" dirty="0">
              <a:solidFill>
                <a:srgbClr val="002060"/>
              </a:solidFill>
            </a:endParaRPr>
          </a:p>
          <a:p>
            <a:r>
              <a:rPr lang="en-GB" dirty="0">
                <a:solidFill>
                  <a:srgbClr val="002060"/>
                </a:solidFill>
              </a:rPr>
              <a:t>This modification is required to be treated with urgency due to imminent </a:t>
            </a:r>
            <a:r>
              <a:rPr lang="en-GB" dirty="0" err="1">
                <a:solidFill>
                  <a:srgbClr val="002060"/>
                </a:solidFill>
              </a:rPr>
              <a:t>CfD</a:t>
            </a:r>
            <a:r>
              <a:rPr lang="en-GB" dirty="0">
                <a:solidFill>
                  <a:srgbClr val="002060"/>
                </a:solidFill>
              </a:rPr>
              <a:t> auction (</a:t>
            </a:r>
            <a:r>
              <a:rPr lang="en-GB" b="1" i="1" dirty="0">
                <a:solidFill>
                  <a:srgbClr val="002060"/>
                </a:solidFill>
              </a:rPr>
              <a:t>the imminent issue) </a:t>
            </a:r>
            <a:r>
              <a:rPr lang="en-GB" dirty="0">
                <a:solidFill>
                  <a:srgbClr val="002060"/>
                </a:solidFill>
              </a:rPr>
              <a:t>and the resulting </a:t>
            </a:r>
            <a:r>
              <a:rPr lang="en-GB" b="1" i="1" dirty="0">
                <a:solidFill>
                  <a:srgbClr val="002060"/>
                </a:solidFill>
              </a:rPr>
              <a:t>significant economic impact </a:t>
            </a:r>
            <a:r>
              <a:rPr lang="en-GB" dirty="0">
                <a:solidFill>
                  <a:srgbClr val="002060"/>
                </a:solidFill>
              </a:rPr>
              <a:t>on parties wishing to participate in the upcoming CFD auction if this modification hasn’t been approved</a:t>
            </a:r>
          </a:p>
          <a:p>
            <a:endParaRPr lang="en-GB" dirty="0">
              <a:solidFill>
                <a:srgbClr val="002060"/>
              </a:solidFill>
            </a:endParaRPr>
          </a:p>
          <a:p>
            <a:r>
              <a:rPr lang="en-GB" dirty="0">
                <a:solidFill>
                  <a:srgbClr val="002060"/>
                </a:solidFill>
              </a:rPr>
              <a:t>Certainty on </a:t>
            </a:r>
            <a:r>
              <a:rPr lang="en-GB" dirty="0" err="1">
                <a:solidFill>
                  <a:srgbClr val="002060"/>
                </a:solidFill>
              </a:rPr>
              <a:t>TNUoS</a:t>
            </a:r>
            <a:r>
              <a:rPr lang="en-GB" dirty="0">
                <a:solidFill>
                  <a:srgbClr val="002060"/>
                </a:solidFill>
              </a:rPr>
              <a:t> charging is vital for projects if they were to bid into the imminent CFD round</a:t>
            </a:r>
          </a:p>
          <a:p>
            <a:endParaRPr lang="en-GB" dirty="0">
              <a:solidFill>
                <a:srgbClr val="002060"/>
              </a:solidFill>
            </a:endParaRPr>
          </a:p>
        </p:txBody>
      </p:sp>
    </p:spTree>
    <p:extLst>
      <p:ext uri="{BB962C8B-B14F-4D97-AF65-F5344CB8AC3E}">
        <p14:creationId xmlns:p14="http://schemas.microsoft.com/office/powerpoint/2010/main" val="39093604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2060"/>
                </a:solidFill>
              </a:rPr>
              <a:t>Why Urgency (2)</a:t>
            </a:r>
          </a:p>
        </p:txBody>
      </p:sp>
      <p:sp>
        <p:nvSpPr>
          <p:cNvPr id="3" name="Content Placeholder 2"/>
          <p:cNvSpPr>
            <a:spLocks noGrp="1"/>
          </p:cNvSpPr>
          <p:nvPr>
            <p:ph idx="1"/>
          </p:nvPr>
        </p:nvSpPr>
        <p:spPr/>
        <p:txBody>
          <a:bodyPr>
            <a:normAutofit/>
          </a:bodyPr>
          <a:lstStyle/>
          <a:p>
            <a:pPr marL="0" indent="0">
              <a:buNone/>
            </a:pPr>
            <a:endParaRPr lang="en-GB" dirty="0">
              <a:solidFill>
                <a:srgbClr val="002060"/>
              </a:solidFill>
            </a:endParaRPr>
          </a:p>
          <a:p>
            <a:r>
              <a:rPr lang="en-GB" dirty="0">
                <a:solidFill>
                  <a:srgbClr val="002060"/>
                </a:solidFill>
              </a:rPr>
              <a:t>The current 1.8 Security Factor will distort competition and make it less likely for RIW to bid in the upcoming CFD auction </a:t>
            </a:r>
          </a:p>
          <a:p>
            <a:pPr lvl="1"/>
            <a:endParaRPr lang="en-GB" dirty="0">
              <a:solidFill>
                <a:srgbClr val="002060"/>
              </a:solidFill>
            </a:endParaRPr>
          </a:p>
          <a:p>
            <a:r>
              <a:rPr lang="en-GB" dirty="0">
                <a:solidFill>
                  <a:srgbClr val="002060"/>
                </a:solidFill>
              </a:rPr>
              <a:t>This will result in:</a:t>
            </a:r>
          </a:p>
          <a:p>
            <a:pPr lvl="2"/>
            <a:endParaRPr lang="en-GB" dirty="0">
              <a:solidFill>
                <a:srgbClr val="002060"/>
              </a:solidFill>
            </a:endParaRPr>
          </a:p>
          <a:p>
            <a:pPr lvl="1"/>
            <a:r>
              <a:rPr lang="en-GB" dirty="0">
                <a:solidFill>
                  <a:srgbClr val="002060"/>
                </a:solidFill>
              </a:rPr>
              <a:t>The island link itself becoming unviable </a:t>
            </a:r>
          </a:p>
          <a:p>
            <a:pPr lvl="1"/>
            <a:r>
              <a:rPr lang="en-GB" dirty="0">
                <a:solidFill>
                  <a:srgbClr val="002060"/>
                </a:solidFill>
              </a:rPr>
              <a:t>Jeopardising island security of supply</a:t>
            </a:r>
          </a:p>
          <a:p>
            <a:pPr lvl="1"/>
            <a:r>
              <a:rPr lang="en-GB" dirty="0">
                <a:solidFill>
                  <a:srgbClr val="002060"/>
                </a:solidFill>
              </a:rPr>
              <a:t>Reduction in renewable generation which could contribute to the 2030 targets</a:t>
            </a:r>
          </a:p>
          <a:p>
            <a:pPr lvl="1"/>
            <a:endParaRPr lang="en-GB" dirty="0">
              <a:solidFill>
                <a:srgbClr val="002060"/>
              </a:solidFill>
            </a:endParaRPr>
          </a:p>
          <a:p>
            <a:endParaRPr lang="en-GB" dirty="0">
              <a:solidFill>
                <a:srgbClr val="002060"/>
              </a:solidFill>
            </a:endParaRPr>
          </a:p>
        </p:txBody>
      </p:sp>
    </p:spTree>
    <p:extLst>
      <p:ext uri="{BB962C8B-B14F-4D97-AF65-F5344CB8AC3E}">
        <p14:creationId xmlns:p14="http://schemas.microsoft.com/office/powerpoint/2010/main" val="40848767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B7AAD-7580-4631-8320-E97C920CAD6D}"/>
              </a:ext>
            </a:extLst>
          </p:cNvPr>
          <p:cNvSpPr>
            <a:spLocks noGrp="1"/>
          </p:cNvSpPr>
          <p:nvPr>
            <p:ph type="title"/>
          </p:nvPr>
        </p:nvSpPr>
        <p:spPr/>
        <p:txBody>
          <a:bodyPr/>
          <a:lstStyle/>
          <a:p>
            <a:r>
              <a:rPr lang="en-GB">
                <a:solidFill>
                  <a:srgbClr val="002060"/>
                </a:solidFill>
              </a:rPr>
              <a:t>Timeline</a:t>
            </a:r>
            <a:endParaRPr lang="en-GB" dirty="0">
              <a:solidFill>
                <a:srgbClr val="FF0000"/>
              </a:solidFill>
            </a:endParaRPr>
          </a:p>
        </p:txBody>
      </p:sp>
      <p:sp>
        <p:nvSpPr>
          <p:cNvPr id="3" name="Content Placeholder 2">
            <a:extLst>
              <a:ext uri="{FF2B5EF4-FFF2-40B4-BE49-F238E27FC236}">
                <a16:creationId xmlns:a16="http://schemas.microsoft.com/office/drawing/2014/main" id="{E962C248-F73C-4624-8D66-95EFFF2F6813}"/>
              </a:ext>
            </a:extLst>
          </p:cNvPr>
          <p:cNvSpPr>
            <a:spLocks noGrp="1"/>
          </p:cNvSpPr>
          <p:nvPr>
            <p:ph idx="1"/>
          </p:nvPr>
        </p:nvSpPr>
        <p:spPr/>
        <p:txBody>
          <a:bodyPr/>
          <a:lstStyle/>
          <a:p>
            <a:r>
              <a:rPr lang="en-GB" dirty="0">
                <a:solidFill>
                  <a:srgbClr val="002060"/>
                </a:solidFill>
              </a:rPr>
              <a:t>CFD Bidding Window: 9</a:t>
            </a:r>
            <a:r>
              <a:rPr lang="en-GB" baseline="30000" dirty="0">
                <a:solidFill>
                  <a:srgbClr val="002060"/>
                </a:solidFill>
              </a:rPr>
              <a:t>th</a:t>
            </a:r>
            <a:r>
              <a:rPr lang="en-GB" dirty="0">
                <a:solidFill>
                  <a:srgbClr val="002060"/>
                </a:solidFill>
              </a:rPr>
              <a:t> – 15</a:t>
            </a:r>
            <a:r>
              <a:rPr lang="en-GB" baseline="30000" dirty="0">
                <a:solidFill>
                  <a:srgbClr val="002060"/>
                </a:solidFill>
              </a:rPr>
              <a:t>th</a:t>
            </a:r>
            <a:r>
              <a:rPr lang="en-GB" dirty="0">
                <a:solidFill>
                  <a:srgbClr val="002060"/>
                </a:solidFill>
              </a:rPr>
              <a:t> August</a:t>
            </a:r>
          </a:p>
          <a:p>
            <a:endParaRPr lang="en-GB" dirty="0">
              <a:solidFill>
                <a:srgbClr val="002060"/>
              </a:solidFill>
            </a:endParaRPr>
          </a:p>
          <a:p>
            <a:r>
              <a:rPr lang="en-GB" dirty="0">
                <a:solidFill>
                  <a:srgbClr val="002060"/>
                </a:solidFill>
              </a:rPr>
              <a:t>CFD results announced 6</a:t>
            </a:r>
            <a:r>
              <a:rPr lang="en-GB" baseline="30000" dirty="0">
                <a:solidFill>
                  <a:srgbClr val="002060"/>
                </a:solidFill>
              </a:rPr>
              <a:t>th</a:t>
            </a:r>
            <a:r>
              <a:rPr lang="en-GB" dirty="0">
                <a:solidFill>
                  <a:srgbClr val="002060"/>
                </a:solidFill>
              </a:rPr>
              <a:t> – 9</a:t>
            </a:r>
            <a:r>
              <a:rPr lang="en-GB" baseline="30000" dirty="0">
                <a:solidFill>
                  <a:srgbClr val="002060"/>
                </a:solidFill>
              </a:rPr>
              <a:t>th</a:t>
            </a:r>
            <a:r>
              <a:rPr lang="en-GB" dirty="0">
                <a:solidFill>
                  <a:srgbClr val="002060"/>
                </a:solidFill>
              </a:rPr>
              <a:t> September</a:t>
            </a:r>
          </a:p>
          <a:p>
            <a:endParaRPr lang="en-GB" dirty="0">
              <a:solidFill>
                <a:srgbClr val="002060"/>
              </a:solidFill>
            </a:endParaRPr>
          </a:p>
          <a:p>
            <a:r>
              <a:rPr lang="en-GB" dirty="0">
                <a:solidFill>
                  <a:srgbClr val="002060"/>
                </a:solidFill>
              </a:rPr>
              <a:t>Contracts signed by 24</a:t>
            </a:r>
            <a:r>
              <a:rPr lang="en-GB" baseline="30000" dirty="0">
                <a:solidFill>
                  <a:srgbClr val="002060"/>
                </a:solidFill>
              </a:rPr>
              <a:t>th</a:t>
            </a:r>
            <a:r>
              <a:rPr lang="en-GB" dirty="0">
                <a:solidFill>
                  <a:srgbClr val="002060"/>
                </a:solidFill>
              </a:rPr>
              <a:t> – 7</a:t>
            </a:r>
            <a:r>
              <a:rPr lang="en-GB" baseline="30000" dirty="0">
                <a:solidFill>
                  <a:srgbClr val="002060"/>
                </a:solidFill>
              </a:rPr>
              <a:t>th</a:t>
            </a:r>
            <a:r>
              <a:rPr lang="en-GB" dirty="0">
                <a:solidFill>
                  <a:srgbClr val="002060"/>
                </a:solidFill>
              </a:rPr>
              <a:t> October</a:t>
            </a:r>
          </a:p>
        </p:txBody>
      </p:sp>
    </p:spTree>
    <p:extLst>
      <p:ext uri="{BB962C8B-B14F-4D97-AF65-F5344CB8AC3E}">
        <p14:creationId xmlns:p14="http://schemas.microsoft.com/office/powerpoint/2010/main" val="35894634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4000" b="1" dirty="0"/>
              <a:t>CMP320</a:t>
            </a:r>
            <a:br>
              <a:rPr lang="en-GB" sz="3600" b="1" dirty="0"/>
            </a:br>
            <a:r>
              <a:rPr lang="en-GB" sz="3200" dirty="0"/>
              <a:t>Island MITS Radial Link Security Factor </a:t>
            </a:r>
            <a:endParaRPr lang="en-GB" sz="3100" b="1" dirty="0"/>
          </a:p>
        </p:txBody>
      </p:sp>
      <p:sp>
        <p:nvSpPr>
          <p:cNvPr id="3" name="Subtitle 2"/>
          <p:cNvSpPr>
            <a:spLocks noGrp="1"/>
          </p:cNvSpPr>
          <p:nvPr>
            <p:ph type="subTitle" idx="1"/>
          </p:nvPr>
        </p:nvSpPr>
        <p:spPr/>
        <p:txBody>
          <a:bodyPr>
            <a:normAutofit lnSpcReduction="10000"/>
          </a:bodyPr>
          <a:lstStyle/>
          <a:p>
            <a:endParaRPr lang="en-GB" dirty="0"/>
          </a:p>
          <a:p>
            <a:endParaRPr lang="en-GB" dirty="0"/>
          </a:p>
          <a:p>
            <a:r>
              <a:rPr lang="en-GB" dirty="0"/>
              <a:t>Jennifer Geraghty for SSE Generation Ltd.</a:t>
            </a:r>
          </a:p>
          <a:p>
            <a:r>
              <a:rPr lang="en-GB" dirty="0"/>
              <a:t>CUSC Panel 26</a:t>
            </a:r>
            <a:r>
              <a:rPr lang="en-GB" baseline="30000" dirty="0"/>
              <a:t>th</a:t>
            </a:r>
            <a:r>
              <a:rPr lang="en-GB" dirty="0"/>
              <a:t> July 2019</a:t>
            </a:r>
          </a:p>
        </p:txBody>
      </p:sp>
    </p:spTree>
    <p:extLst>
      <p:ext uri="{BB962C8B-B14F-4D97-AF65-F5344CB8AC3E}">
        <p14:creationId xmlns:p14="http://schemas.microsoft.com/office/powerpoint/2010/main" val="41534053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CED90C472F394389F941E2F2BD3959" ma:contentTypeVersion="11" ma:contentTypeDescription="Create a new document." ma:contentTypeScope="" ma:versionID="e8307497b709b36dd6309896848bad6e">
  <xsd:schema xmlns:xsd="http://www.w3.org/2001/XMLSchema" xmlns:xs="http://www.w3.org/2001/XMLSchema" xmlns:p="http://schemas.microsoft.com/office/2006/metadata/properties" xmlns:ns3="8f272d0e-9c5b-44c9-bc3d-e7dfe872c408" xmlns:ns4="fa417ae9-5428-4c98-b714-8c6d9d0df586" targetNamespace="http://schemas.microsoft.com/office/2006/metadata/properties" ma:root="true" ma:fieldsID="fbb1107f6969109f045feec8747fa456" ns3:_="" ns4:_="">
    <xsd:import namespace="8f272d0e-9c5b-44c9-bc3d-e7dfe872c408"/>
    <xsd:import namespace="fa417ae9-5428-4c98-b714-8c6d9d0df586"/>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Location"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f272d0e-9c5b-44c9-bc3d-e7dfe872c408"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a417ae9-5428-4c98-b714-8c6d9d0df58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AF2A392-DE55-40C9-9BFB-B939E25337E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f272d0e-9c5b-44c9-bc3d-e7dfe872c408"/>
    <ds:schemaRef ds:uri="fa417ae9-5428-4c98-b714-8c6d9d0df58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71668D9-3C79-425D-8B17-C33B2D618503}">
  <ds:schemaRefs>
    <ds:schemaRef ds:uri="http://schemas.microsoft.com/sharepoint/v3/contenttype/forms"/>
  </ds:schemaRefs>
</ds:datastoreItem>
</file>

<file path=customXml/itemProps3.xml><?xml version="1.0" encoding="utf-8"?>
<ds:datastoreItem xmlns:ds="http://schemas.openxmlformats.org/officeDocument/2006/customXml" ds:itemID="{9DC51877-FC99-439F-90EC-8FE54D2F1533}">
  <ds:schemaRefs>
    <ds:schemaRef ds:uri="http://www.w3.org/XML/1998/namespace"/>
    <ds:schemaRef ds:uri="http://purl.org/dc/elements/1.1/"/>
    <ds:schemaRef ds:uri="http://schemas.microsoft.com/office/2006/metadata/properties"/>
    <ds:schemaRef ds:uri="fa417ae9-5428-4c98-b714-8c6d9d0df586"/>
    <ds:schemaRef ds:uri="http://purl.org/dc/terms/"/>
    <ds:schemaRef ds:uri="http://schemas.microsoft.com/office/infopath/2007/PartnerControls"/>
    <ds:schemaRef ds:uri="http://schemas.microsoft.com/office/2006/documentManagement/types"/>
    <ds:schemaRef ds:uri="http://schemas.openxmlformats.org/package/2006/metadata/core-properties"/>
    <ds:schemaRef ds:uri="8f272d0e-9c5b-44c9-bc3d-e7dfe872c408"/>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676</TotalTime>
  <Words>1465</Words>
  <Application>Microsoft Office PowerPoint</Application>
  <PresentationFormat>Widescreen</PresentationFormat>
  <Paragraphs>137</Paragraphs>
  <Slides>21</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CMP320 Island MITS Radial Link Security Factor </vt:lpstr>
      <vt:lpstr>Background (1)</vt:lpstr>
      <vt:lpstr>Background (2)</vt:lpstr>
      <vt:lpstr>CMP213 Workgroup already agreed defect and solution</vt:lpstr>
      <vt:lpstr>TransmiT CMP213 - Defect and solution </vt:lpstr>
      <vt:lpstr>Why Urgency (1)</vt:lpstr>
      <vt:lpstr>Why Urgency (2)</vt:lpstr>
      <vt:lpstr>Timeline</vt:lpstr>
      <vt:lpstr>CMP320 Island MITS Radial Link Security Factor </vt:lpstr>
      <vt:lpstr>Background (1)</vt:lpstr>
      <vt:lpstr>Background (2)</vt:lpstr>
      <vt:lpstr>Background (3)</vt:lpstr>
      <vt:lpstr>Why Change (1)</vt:lpstr>
      <vt:lpstr>Why Change (2)</vt:lpstr>
      <vt:lpstr>Solution (1)</vt:lpstr>
      <vt:lpstr>Justification against Relevant Objective (a)</vt:lpstr>
      <vt:lpstr>Justification against Relevant Objective (b)</vt:lpstr>
      <vt:lpstr>Justification against Relevant Objective (c)</vt:lpstr>
      <vt:lpstr>Justification against Relevant Objectives (d) &amp; (e)</vt:lpstr>
      <vt:lpstr>Justification against Relevant Objectives </vt:lpstr>
      <vt:lpstr>Governance</vt:lpstr>
    </vt:vector>
  </TitlesOfParts>
  <Company>SSE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GC0103  The introduction of harmonised Applicable Electrical Standards in GB to ensure compliance with the EU Connection Codes</dc:title>
  <dc:creator>Graham, Garth</dc:creator>
  <cp:lastModifiedBy>Geraghty, Jennifer</cp:lastModifiedBy>
  <cp:revision>41</cp:revision>
  <cp:lastPrinted>2018-06-26T15:32:26Z</cp:lastPrinted>
  <dcterms:created xsi:type="dcterms:W3CDTF">2017-07-25T09:22:20Z</dcterms:created>
  <dcterms:modified xsi:type="dcterms:W3CDTF">2019-08-12T15:47:27Z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0x010100F4CED90C472F394389F941E2F2BD3959</vt:lpwstr>
  </property>
</Properties>
</file>